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712" r:id="rId2"/>
  </p:sldMasterIdLst>
  <p:notesMasterIdLst>
    <p:notesMasterId r:id="rId60"/>
  </p:notesMasterIdLst>
  <p:handoutMasterIdLst>
    <p:handoutMasterId r:id="rId61"/>
  </p:handoutMasterIdLst>
  <p:sldIdLst>
    <p:sldId id="256" r:id="rId3"/>
    <p:sldId id="537" r:id="rId4"/>
    <p:sldId id="535" r:id="rId5"/>
    <p:sldId id="555" r:id="rId6"/>
    <p:sldId id="563" r:id="rId7"/>
    <p:sldId id="566" r:id="rId8"/>
    <p:sldId id="561" r:id="rId9"/>
    <p:sldId id="542" r:id="rId10"/>
    <p:sldId id="541" r:id="rId11"/>
    <p:sldId id="567" r:id="rId12"/>
    <p:sldId id="546" r:id="rId13"/>
    <p:sldId id="545" r:id="rId14"/>
    <p:sldId id="565" r:id="rId15"/>
    <p:sldId id="553" r:id="rId16"/>
    <p:sldId id="544" r:id="rId17"/>
    <p:sldId id="539" r:id="rId18"/>
    <p:sldId id="540" r:id="rId19"/>
    <p:sldId id="568" r:id="rId20"/>
    <p:sldId id="569" r:id="rId21"/>
    <p:sldId id="511" r:id="rId22"/>
    <p:sldId id="560" r:id="rId23"/>
    <p:sldId id="570" r:id="rId24"/>
    <p:sldId id="316" r:id="rId25"/>
    <p:sldId id="292" r:id="rId26"/>
    <p:sldId id="305" r:id="rId27"/>
    <p:sldId id="306" r:id="rId28"/>
    <p:sldId id="258" r:id="rId29"/>
    <p:sldId id="307" r:id="rId30"/>
    <p:sldId id="308" r:id="rId31"/>
    <p:sldId id="309" r:id="rId32"/>
    <p:sldId id="310" r:id="rId33"/>
    <p:sldId id="274" r:id="rId34"/>
    <p:sldId id="288" r:id="rId35"/>
    <p:sldId id="275" r:id="rId36"/>
    <p:sldId id="259" r:id="rId37"/>
    <p:sldId id="303" r:id="rId38"/>
    <p:sldId id="304" r:id="rId39"/>
    <p:sldId id="262" r:id="rId40"/>
    <p:sldId id="264" r:id="rId41"/>
    <p:sldId id="283" r:id="rId42"/>
    <p:sldId id="311" r:id="rId43"/>
    <p:sldId id="314" r:id="rId44"/>
    <p:sldId id="284" r:id="rId45"/>
    <p:sldId id="312" r:id="rId46"/>
    <p:sldId id="313" r:id="rId47"/>
    <p:sldId id="315" r:id="rId48"/>
    <p:sldId id="265" r:id="rId49"/>
    <p:sldId id="266" r:id="rId50"/>
    <p:sldId id="268" r:id="rId51"/>
    <p:sldId id="269" r:id="rId52"/>
    <p:sldId id="286" r:id="rId53"/>
    <p:sldId id="270" r:id="rId54"/>
    <p:sldId id="299" r:id="rId55"/>
    <p:sldId id="298" r:id="rId56"/>
    <p:sldId id="296" r:id="rId57"/>
    <p:sldId id="559" r:id="rId58"/>
    <p:sldId id="551" r:id="rId59"/>
  </p:sldIdLst>
  <p:sldSz cx="9144000" cy="6858000" type="screen4x3"/>
  <p:notesSz cx="6889750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rgbClr val="CC0000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D9D9"/>
    <a:srgbClr val="969696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t layout 3 - markeringsfarv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yst layout 1 - markeringsfarv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 til typografi 2 - markeringsfarv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ema til typografi 1 - markeringsfarv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til typografi 1 - markeringsfarv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llemlayout 4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howGuides="1">
      <p:cViewPr varScale="1">
        <p:scale>
          <a:sx n="82" d="100"/>
          <a:sy n="82" d="100"/>
        </p:scale>
        <p:origin x="2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5858" cy="5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397" y="1"/>
            <a:ext cx="2985858" cy="5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291"/>
            <a:ext cx="2985858" cy="5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397" y="9518291"/>
            <a:ext cx="2985858" cy="5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DE236B-9135-7248-81A0-3490ED02F5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000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5858" cy="5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397" y="1"/>
            <a:ext cx="2985858" cy="5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0150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276" y="4759977"/>
            <a:ext cx="5511202" cy="450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for at redigere teksttypografierne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291"/>
            <a:ext cx="2985858" cy="5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397" y="9518291"/>
            <a:ext cx="2985858" cy="5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072938-36D9-B04C-89F7-9A90D71FF6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80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716B7F-91AF-1448-93C7-6E96A4633919}" type="slidenum">
              <a:rPr lang="en-GB" sz="1300">
                <a:solidFill>
                  <a:schemeClr val="tx1"/>
                </a:solidFill>
              </a:rPr>
              <a:pPr eaLnBrk="1" hangingPunct="1"/>
              <a:t>1</a:t>
            </a:fld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2C6E24C-7E71-84C9-F75C-CAB684474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E5F26-DC41-4F22-906B-F869B83A61CC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072E364-0EC1-5ECA-482F-56D619CF90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7790C42-B813-06C0-E57A-AA9D9D4FA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A08532F-D1DF-1AA9-2D76-319FA81C9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33AEC-A71B-410A-8575-14FFA9428612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E93D5F6-3139-5D6E-F507-8537D212BC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74D5E76-229C-1F88-54F4-99F5C43D7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5B43097-8382-41CD-C4C8-E269B03A4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EC72D-65F2-452C-B808-8B66F2884380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050D571-AC02-FA7B-2996-A40FA72796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5D48119-2A94-48AF-E5D2-AC96F30B5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53BA404-CFC5-2668-9F23-AF7101111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76441-446D-4451-B76E-529E3E2E41D6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76A2071-8D98-497D-2E74-981A546E9C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2762901-3F9B-1D6F-80EB-0376C39FA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B10491E-FC74-A41B-F81E-5865C84AF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5A32F-87AD-4B42-8231-40AE450A3F63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B8040C8-ACA1-82CE-2043-03194B1D2C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6F8CD2A-4897-96F2-5479-DD30A6A7D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8E99ED4-82BF-EFB3-EBD1-95F3037A2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E37FD-C10B-46C4-B197-D90ACC552A87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BEB1974-0087-CE3E-EEEE-133642E1E3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7871D4D-1692-B345-C79F-DDF343EF0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70097DD-9F37-E51E-E89D-26D0328B7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E4DBBF-BC0B-4106-A9A5-B4246BED0E9D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B95A0BE-3298-4DFC-8154-AA47BA1783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A54D910-B1AE-19C1-7283-0328EA075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9959195-E1DC-DE6D-2231-BFEB7A948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994F11-004D-429A-9A67-C2EA6C146AD5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C25AD05-366E-8B26-2AEE-E02F0BE9F8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D5BFC07-3348-BA0C-1673-14708E464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EB3DB9E-7748-B337-05CB-00EB1758F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8609A3-ADF3-49EE-A72A-8CA497192C3D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749F6FA-ED7D-2384-D007-05C14718DA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8DBD131-723E-19EB-858F-98DA154EE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F7633C7-8925-B709-0534-0C8532F46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B0242-9249-4C55-9AA6-AC94BE1C251D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865B7C6-3CB9-BDA6-0490-22CA5F5DD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CC51075-1880-5DB9-0B58-D3EAA1344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716B7F-91AF-1448-93C7-6E96A4633919}" type="slidenum">
              <a:rPr lang="en-GB" sz="1300">
                <a:solidFill>
                  <a:schemeClr val="tx1"/>
                </a:solidFill>
              </a:rPr>
              <a:pPr eaLnBrk="1" hangingPunct="1"/>
              <a:t>3</a:t>
            </a:fld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51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ACB3D96-8C20-13F8-EA1D-019AA39F5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8F379A-285B-46A8-9CFB-7A6406CA2598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FF3ECFE-C0C6-0A4C-B526-AAF185DFA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021DCE8-8848-8D33-85A7-C25220DB2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2092335-97BB-F81D-35F3-EDF8A207F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C0E37-FFFD-4C2C-BCAA-A245072636FB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80391CC-F020-681E-CE71-90B76A1B4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5F1F418-B2A6-F1CB-9C84-C6E2BEE70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3D85582-D973-FC27-4424-045B14B0A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E10F5E-4C14-4EDE-BF87-1F3FCF80DDE6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5A4F5E5-1096-0385-6230-467AF32D84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C412805-2F70-61FA-9486-8A9F03B9F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E17F7D4-224C-CC82-8059-3198B5949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8B65D-962B-4E70-A13E-EF82C7E4FC38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8C0C0ED-389D-2288-6814-E2D82AB702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5B7FB61-20CD-8CEA-46D8-DE40EB617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3A04EA4-1543-062C-E76A-6CA021043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9F19BB-7A74-4145-B4B7-A940781CD770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18B90D4-6498-AC6E-E58F-FBB73C37A9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C8194E9-512D-8E9D-3143-191E640E3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DB75154-AF5E-DA4B-CA01-A8F0CC2F6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B6DFAC-FBBE-4D5C-8A6B-B9791D83ACD9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824D25E-1D7F-F294-729B-0558651378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3FD00BC-C025-6E7D-4FB2-E60410445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C0A5B53B-D4C6-4C3F-282D-575F2B4BF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D5F69-2768-496F-AA51-9076E01A0D7B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6DF7CEA-9AA1-0AB3-3544-6F570219C4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BB8E79E-B530-17EF-6441-25BB08A0D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D0793A7-414B-4085-6C06-682E1DE79C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46233C-ACAB-45E7-9A8C-F13BEA6EF20B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C5E4A5D-3869-C1AD-6624-C030E3582A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6A19768-BE62-1C89-724B-38B59DFC5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1681EE4-DFC8-E4FA-F82D-8318B5F75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5E1CB-6253-45F1-BBD6-B1EFDD4C553C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7E34CB4-1678-B91D-88EF-13548F386A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1B91994-3412-294D-21EB-431B3D7C1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AF832A8-B86A-0455-B0BB-39BC5B77A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A3EE79-9D38-45A1-A3C5-448E339EF09E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BB10893-5AF5-C1B1-9540-658EF1F4C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E48AE27-1E6A-8334-733E-13AE47D62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FB78FBB-4847-5E6E-868B-AE44CCC88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A056A-DF28-4D96-A455-40D754265C8A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26E9770-F059-641B-4F9D-F6A9F5950C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B914A29-3F04-2763-10C4-BCAAAE4F0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5ECBDF-EE41-FB45-43F8-DD8837A05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EF335-11ED-4E31-AD11-A0B75BECCBB4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CB63749-B02C-9043-6693-8F83C4899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41215AB-9FD2-B7F5-767B-E6672D804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D42B425-891C-CAD1-CF29-77AEC3EB6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9A5B7-D1B6-4EA6-9641-AAADA4FA9AD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D1185AA-6AD7-683D-46F8-F4B97C38F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6F13C31-E0FD-678B-DB91-CF49AA4F7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C89D4B-569D-810B-11E3-39B995F96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9C527-11BA-4B1C-A180-D3DC518512BC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DD5270B-822C-520A-5072-5ED1BF440A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FA4144-029B-3C96-AC5F-F6171D32D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E7AABBE-6C98-19C4-4DB9-924C06931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759D7-1252-4E77-B26C-B396DA6AC7AC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58DE45F-B0D7-BC9D-1B8F-A7A6D3B82F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E187A00-746E-41EC-A033-A398D39D3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58E9-CCED-FF45-A036-9E86A502FD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52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06E0D-E00A-EF46-82C1-587AD54307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1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3926-7FCE-7A4E-9C2B-F2135AA95F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17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0DF67C-E60E-E4E9-C689-4B6C86449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148CD6-6A36-6C4F-F739-A98A3528E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03C84-15FA-BEE4-58F0-FA4A69F4C4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8CE78-99FC-4B3F-944F-374FFDFB40F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34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titeltypografi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da-DK" dirty="0"/>
              <a:t>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en-US" noProof="0" dirty="0" err="1"/>
              <a:t>Tredje</a:t>
            </a:r>
            <a:r>
              <a:rPr lang="da-DK" dirty="0"/>
              <a:t>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3929E5-0DAF-E199-2095-A108B34EE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7AFD4-C815-92CB-0109-9DAA3B157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2FE5CE-910B-3175-A63B-0EE51A7BF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2BC73-9973-4756-A3A7-9B94F71D7C6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607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5D039-A926-418B-ECB9-576BDA4DB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E52560-5744-225C-3069-96FF5863C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3F8E30-E3C0-7ADD-DAA0-26960CFF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7F40F-896C-4A63-A6C8-1DAC5839706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673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Klik for at redigere typografi i masteren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Klik for at redigere typografi i masteren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D0237-860A-476F-35B2-C085D9498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38750-F5F5-A2C8-01D9-92739115C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9151B-49DB-720F-AA63-647686C6E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7E0A-D602-4E07-AB22-EF5E3C73F1E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0682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95E012-D720-201A-4179-1DB6F1AE9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8B25E5-E065-F237-AE0B-D23FD912D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A12A5D-F3D5-C979-6BFB-A5680DB94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CC78C-6C9A-4F7C-8DBC-CCFEB5118C7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287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5749A8-F8FE-7166-B135-A936D388D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663A9E-02BD-7D02-5838-BDA5D56F4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52E7B5-FB4A-8B6A-52F9-16E5D4942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2910-0D88-4554-97E4-E096995E083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1378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0AF231-4DA6-00A8-9EC4-ECCAB7AC6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75118A-34AE-C5C0-C3F3-8F1A01FAC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962963-D0B5-3AA6-1050-A04834E3E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65015-CE5E-470D-9A0C-B59A25BAA8F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5088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B1EB2-F17E-4D70-DB14-D9FCA15DB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33325-D78F-FC3E-F3BD-F9D9ED2B2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5ECBF-AC9B-EC1E-AFAF-2E6EF47F9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C20F-A618-48AB-86C1-743D242B118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6643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titeltypografi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da-DK" dirty="0"/>
              <a:t>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en-US" noProof="0" dirty="0" err="1"/>
              <a:t>Tredje</a:t>
            </a:r>
            <a:r>
              <a:rPr lang="da-DK" dirty="0"/>
              <a:t>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9ECB-FEC1-B34C-B5AA-5DE4985ECC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5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FD6C1-5450-D717-D784-ED7D848AF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BCBDB-1843-7BE5-DC83-9D78609E1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C5691-C9F6-198F-9BE8-12A1F62F4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68B0-ECBD-49DF-8624-F9BF00A57A6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2380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36F4F5-51CE-8278-4728-7D0CB388A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AF5D5-DDD0-4D6E-FC27-CEC88378A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F4699-BF71-C4F4-8FDC-240A501C9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EFF50-BF99-42F0-9336-E368C2DF39A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5229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AA74DE-3049-BCDF-39EC-360BA5EC1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EA7484-7317-FDA0-C0FE-26EA084DB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FBD209-EA0F-78BC-4CE7-5D32DA130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7A37-DFB3-4C0E-809C-7FD6C7A7AB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253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1F24-6487-3D4B-AFE9-7934FB2D01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91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Klik for at redigere typografi i masteren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Klik for at redigere typografi i masteren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07B1-3DCF-8946-8DDE-F73CF3295F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0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0766-9D34-3F4B-9E52-53ADC52DF6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66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F6B01-A13B-2142-A570-00B82FC1F5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3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59DE-93E5-E540-BC3D-9C122AC7C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7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DD66-02E2-6446-A55E-5EA8FD97F0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85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98CE3-F3FA-CE43-B9FF-7C1815D09F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636725-0D24-4C42-B08C-B60BDECB1B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6357938"/>
            <a:ext cx="9144000" cy="5270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a-DK" sz="100" b="1" dirty="0">
                <a:solidFill>
                  <a:schemeClr val="bg1"/>
                </a:solidFill>
                <a:cs typeface="+mn-cs"/>
              </a:rPr>
              <a:t>              </a:t>
            </a:r>
            <a:r>
              <a:rPr lang="en-GB" altLang="da-DK" sz="1200" b="1" dirty="0">
                <a:solidFill>
                  <a:schemeClr val="bg1"/>
                </a:solidFill>
                <a:cs typeface="+mn-cs"/>
              </a:rPr>
              <a:t>  FIP - The Postal Stationery Commission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2FDC18-DC19-0C47-2560-2A4792DE4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14BDEB-F271-67BD-0055-A68E11634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for at redigere teksttypografierne i masteren</a:t>
            </a:r>
          </a:p>
          <a:p>
            <a:pPr lvl="1"/>
            <a:r>
              <a:rPr lang="en-GB" altLang="en-US"/>
              <a:t>Andet niveau</a:t>
            </a:r>
          </a:p>
          <a:p>
            <a:pPr lvl="2"/>
            <a:r>
              <a:rPr lang="en-GB" altLang="en-US"/>
              <a:t>Tredje niveau</a:t>
            </a:r>
          </a:p>
          <a:p>
            <a:pPr lvl="3"/>
            <a:r>
              <a:rPr lang="en-GB" altLang="en-US"/>
              <a:t>Fjerde niveau</a:t>
            </a:r>
          </a:p>
          <a:p>
            <a:pPr lvl="4"/>
            <a:r>
              <a:rPr lang="en-GB" altLang="en-US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30558C-075E-9FF7-8E1A-9924C3B85D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ECF048-2B4C-FE3F-9D62-2BB358705E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0A3D31-1C42-DDCF-F0E8-1C442C05F7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AFF1C05-CFA5-42BD-89EB-2947C4A978B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8F93A790-9877-F7A1-A29D-CA01250C36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7938"/>
            <a:ext cx="9144000" cy="52705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" b="1" dirty="0">
                <a:solidFill>
                  <a:schemeClr val="bg1"/>
                </a:solidFill>
              </a:rPr>
              <a:t>              </a:t>
            </a:r>
            <a:r>
              <a:rPr lang="en-GB" altLang="en-US" sz="1200" b="1" dirty="0">
                <a:solidFill>
                  <a:schemeClr val="bg1"/>
                </a:solidFill>
              </a:rPr>
              <a:t>  FIP - The Postal Stationery Commission</a:t>
            </a:r>
          </a:p>
        </p:txBody>
      </p:sp>
    </p:spTree>
    <p:extLst>
      <p:ext uri="{BB962C8B-B14F-4D97-AF65-F5344CB8AC3E}">
        <p14:creationId xmlns:p14="http://schemas.microsoft.com/office/powerpoint/2010/main" val="37692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v7UWI7S0K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stalstationery.f-i-p.c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cap="small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Welcome to the </a:t>
            </a:r>
            <a:br>
              <a:rPr lang="en-US" cap="small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cap="small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Commission Meeting 2022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552" y="625475"/>
            <a:ext cx="6400800" cy="985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Postal Stationery Commission</a:t>
            </a:r>
          </a:p>
        </p:txBody>
      </p:sp>
      <p:pic>
        <p:nvPicPr>
          <p:cNvPr id="1026" name="Picture 12">
            <a:extLst>
              <a:ext uri="{FF2B5EF4-FFF2-40B4-BE49-F238E27FC236}">
                <a16:creationId xmlns:a16="http://schemas.microsoft.com/office/drawing/2014/main" id="{61604241-526F-F921-8A1C-330CC4CB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05"/>
            <a:ext cx="177482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4AD55-FC12-2EFD-4A94-E9C864EEB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93" y="281077"/>
            <a:ext cx="1829055" cy="81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928441-D8A8-0A7C-0F7D-4BD4DE8A1718}"/>
              </a:ext>
            </a:extLst>
          </p:cNvPr>
          <p:cNvSpPr txBox="1"/>
          <p:nvPr/>
        </p:nvSpPr>
        <p:spPr>
          <a:xfrm>
            <a:off x="359532" y="1071697"/>
            <a:ext cx="8424936" cy="4694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4064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no formal Commission videos</a:t>
            </a:r>
          </a:p>
          <a:p>
            <a:pPr marL="342900" marR="4064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wide range of on-line postal stationery seminars from postal stationery and other societies; invitations sent to the on-line presentations hosted by the Postal Stationery Society of Australia.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064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Societies with active programmes of postal stationery presentations include the United Postal Stationery Society (USA), the Postal Stationery Society of Australia and Mi Oficina Philatelic Society.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064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presentations on exhibiting, for example, those held by PHILAVIRTU postal stationery exhibiting see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https://www.youtube.com/watch?v=Yv7UWI7S0K8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and an on-line presentation on exhibiting postal stationery by Lars Engelbrecht on 27 April 2020 as part of the Philaminars 2020 on-line series.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330CE-4878-11B2-5AB0-E579EA4916B5}"/>
              </a:ext>
            </a:extLst>
          </p:cNvPr>
          <p:cNvSpPr txBox="1"/>
          <p:nvPr/>
        </p:nvSpPr>
        <p:spPr>
          <a:xfrm>
            <a:off x="1691680" y="284406"/>
            <a:ext cx="632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Postal Stationery Videos</a:t>
            </a:r>
          </a:p>
        </p:txBody>
      </p:sp>
    </p:spTree>
    <p:extLst>
      <p:ext uri="{BB962C8B-B14F-4D97-AF65-F5344CB8AC3E}">
        <p14:creationId xmlns:p14="http://schemas.microsoft.com/office/powerpoint/2010/main" val="330268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E19F1-C320-9848-98F7-7094F374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27E8D0-CF99-8846-8C38-ED9440974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3F8C2-57B5-B28A-79BA-C36D290DC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8" y="0"/>
            <a:ext cx="8580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3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2F08D-A621-514E-8A81-B8E5C4DD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Commission</a:t>
            </a:r>
            <a:r>
              <a:rPr lang="da-DK" dirty="0"/>
              <a:t> Facebook Page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11799C-0FC1-AE4A-A281-B0C5EA0D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da-DK" dirty="0"/>
              <a:t>Facebook page for the FIP Postal Stationery Commission continues to operate</a:t>
            </a:r>
          </a:p>
          <a:p>
            <a:r>
              <a:rPr lang="da-DK" dirty="0"/>
              <a:t>Updated with news on exhibiting and judging postal stationery</a:t>
            </a:r>
          </a:p>
          <a:p>
            <a:r>
              <a:rPr lang="da-DK" dirty="0" err="1"/>
              <a:t>Please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the page to </a:t>
            </a:r>
            <a:r>
              <a:rPr lang="da-DK" dirty="0" err="1"/>
              <a:t>share</a:t>
            </a:r>
            <a:r>
              <a:rPr lang="da-DK" dirty="0"/>
              <a:t> </a:t>
            </a:r>
            <a:r>
              <a:rPr lang="da-DK" dirty="0" err="1"/>
              <a:t>photos</a:t>
            </a:r>
            <a:r>
              <a:rPr lang="da-DK" dirty="0"/>
              <a:t>, </a:t>
            </a:r>
            <a:r>
              <a:rPr lang="da-DK" dirty="0" err="1"/>
              <a:t>comments</a:t>
            </a:r>
            <a:r>
              <a:rPr lang="da-DK" dirty="0"/>
              <a:t> and ask </a:t>
            </a:r>
            <a:r>
              <a:rPr lang="da-DK" dirty="0" err="1"/>
              <a:t>questions</a:t>
            </a:r>
            <a:endParaRPr lang="da-DK" dirty="0"/>
          </a:p>
          <a:p>
            <a:r>
              <a:rPr lang="da-DK" dirty="0"/>
              <a:t>Please join the page – search on Facebook for: ”FIP Postal Stationery”  </a:t>
            </a:r>
          </a:p>
        </p:txBody>
      </p:sp>
    </p:spTree>
    <p:extLst>
      <p:ext uri="{BB962C8B-B14F-4D97-AF65-F5344CB8AC3E}">
        <p14:creationId xmlns:p14="http://schemas.microsoft.com/office/powerpoint/2010/main" val="131734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2F08D-A621-514E-8A81-B8E5C4DD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759111"/>
            <a:ext cx="8229600" cy="1143000"/>
          </a:xfrm>
        </p:spPr>
        <p:txBody>
          <a:bodyPr/>
          <a:lstStyle/>
          <a:p>
            <a:r>
              <a:rPr lang="da-DK" dirty="0"/>
              <a:t>Commission Webpage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11799C-0FC1-AE4A-A281-B0C5EA0D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14" y="2902111"/>
            <a:ext cx="8229600" cy="3445843"/>
          </a:xfrm>
        </p:spPr>
        <p:txBody>
          <a:bodyPr/>
          <a:lstStyle/>
          <a:p>
            <a:r>
              <a:rPr lang="da-DK" dirty="0"/>
              <a:t>Commission website now hosted by FIP</a:t>
            </a:r>
          </a:p>
          <a:p>
            <a:pPr marL="0" indent="0">
              <a:buNone/>
            </a:pPr>
            <a:r>
              <a:rPr lang="da-DK" dirty="0">
                <a:hlinkClick r:id="rId2"/>
              </a:rPr>
              <a:t> https://postalstationery.f-i-p.ch/</a:t>
            </a:r>
            <a:r>
              <a:rPr lang="da-DK" dirty="0"/>
              <a:t> </a:t>
            </a:r>
          </a:p>
          <a:p>
            <a:r>
              <a:rPr lang="da-DK" dirty="0"/>
              <a:t>Change over done by Ross Towle</a:t>
            </a:r>
          </a:p>
          <a:p>
            <a:r>
              <a:rPr lang="da-DK" dirty="0"/>
              <a:t>Updated with news on exhibiting and judging postal stationery</a:t>
            </a:r>
          </a:p>
          <a:p>
            <a:r>
              <a:rPr lang="da-DK" dirty="0"/>
              <a:t>Please use the page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AE9E1-A983-A68E-A6B6-297604FBFE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69"/>
            <a:ext cx="9144000" cy="17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E0A40A-0C32-98FF-AFB7-93B96325C972}"/>
              </a:ext>
            </a:extLst>
          </p:cNvPr>
          <p:cNvSpPr txBox="1"/>
          <p:nvPr/>
        </p:nvSpPr>
        <p:spPr>
          <a:xfrm>
            <a:off x="107504" y="260648"/>
            <a:ext cx="8928992" cy="658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120"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2"/>
                </a:solidFill>
                <a:latin typeface="+mj-lt"/>
              </a:rPr>
              <a:t>COMMISSION MEETINGS AND SEMINARS </a:t>
            </a:r>
          </a:p>
          <a:p>
            <a:pPr marL="242570" marR="40640" indent="-171450">
              <a:lnSpc>
                <a:spcPct val="115000"/>
              </a:lnSpc>
              <a:spcBef>
                <a:spcPts val="55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Pre-Pandemic</a:t>
            </a:r>
          </a:p>
          <a:p>
            <a:pPr marL="242570" marR="40640" indent="-171450">
              <a:lnSpc>
                <a:spcPct val="115000"/>
              </a:lnSpc>
              <a:spcBef>
                <a:spcPts val="55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Last formal Commission meeting at 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Thailand 2018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2570" marR="40640" indent="-171450">
              <a:lnSpc>
                <a:spcPct val="115000"/>
              </a:lnSpc>
              <a:spcBef>
                <a:spcPts val="55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Lars Engelbrecht and Ian McMahon seminar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To Develop Your Postal Stationery Exhibit 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 Thailand 2018.  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570" marR="40640" indent="-171450">
              <a:lnSpc>
                <a:spcPct val="115000"/>
              </a:lnSpc>
              <a:spcBef>
                <a:spcPts val="55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Postal Stationery (FIP Qualifying Seminar) </a:t>
            </a:r>
            <a:r>
              <a:rPr lang="en-US" sz="2400" i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Exhibiting and Judging Postal Stationery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China 2019 (Ian McMahon)</a:t>
            </a:r>
          </a:p>
          <a:p>
            <a:pPr marL="242570" marR="40640" indent="-171450">
              <a:lnSpc>
                <a:spcPct val="115000"/>
              </a:lnSpc>
              <a:spcBef>
                <a:spcPts val="55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Mike Smith, Ian McMahon and Steve Schumann presented a seminar on </a:t>
            </a:r>
            <a:r>
              <a:rPr lang="en-US" sz="2400" i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Current Trends in Postal Stationery Exhibiting  Stockholmia 2019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 </a:t>
            </a:r>
          </a:p>
          <a:p>
            <a:pPr marL="414020" marR="40640" indent="-342900">
              <a:lnSpc>
                <a:spcPct val="115000"/>
              </a:lnSpc>
              <a:spcBef>
                <a:spcPts val="55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sz="24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4020" marR="40640" indent="-342900">
              <a:lnSpc>
                <a:spcPct val="115000"/>
              </a:lnSpc>
              <a:spcBef>
                <a:spcPts val="55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London 2022 Qualifying Seminar (Ian McMahon)</a:t>
            </a:r>
          </a:p>
          <a:p>
            <a:pPr marL="71120" marR="40640">
              <a:lnSpc>
                <a:spcPct val="115000"/>
              </a:lnSpc>
              <a:spcBef>
                <a:spcPts val="55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7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289E9-9648-8E48-B75A-208CE485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Present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FFBDBD-0A9D-184C-A1CC-D043541C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Indonesia 2022 election of the Bureau of the Postal Stationery Commission</a:t>
            </a:r>
          </a:p>
          <a:p>
            <a:r>
              <a:rPr lang="da-DK" dirty="0"/>
              <a:t>New Bureau will redefine projects</a:t>
            </a:r>
          </a:p>
          <a:p>
            <a:r>
              <a:rPr lang="da-DK" dirty="0"/>
              <a:t>Postal Stationery exhibits &amp; exhibitions</a:t>
            </a:r>
          </a:p>
          <a:p>
            <a:r>
              <a:rPr lang="da-DK" dirty="0"/>
              <a:t>Likely need for revision of the guidelines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07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619B3-979D-1E41-A908-D5BE1D96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Postal </a:t>
            </a:r>
            <a:r>
              <a:rPr lang="da-DK" dirty="0" err="1"/>
              <a:t>Stationery</a:t>
            </a:r>
            <a:r>
              <a:rPr lang="da-DK" dirty="0"/>
              <a:t> </a:t>
            </a:r>
            <a:r>
              <a:rPr lang="da-DK" dirty="0" err="1"/>
              <a:t>Exhibits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B2E3CE-EB96-4849-B8A5-425CA08C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PS exhibits in international exhibitions </a:t>
            </a:r>
          </a:p>
          <a:p>
            <a:r>
              <a:rPr lang="da-DK" dirty="0"/>
              <a:t>London 2022 38 Exhibits 5 Large Gold 11 Gold</a:t>
            </a:r>
          </a:p>
          <a:p>
            <a:r>
              <a:rPr lang="da-DK" dirty="0"/>
              <a:t>Helvetia 2022 30 PS exhibits, 2 Large Gold, 9 Gold</a:t>
            </a:r>
          </a:p>
          <a:p>
            <a:r>
              <a:rPr lang="da-DK" dirty="0"/>
              <a:t>Introduction pages are improving</a:t>
            </a:r>
          </a:p>
          <a:p>
            <a:r>
              <a:rPr lang="da-DK" dirty="0"/>
              <a:t>Many really good new exhibits!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018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619B3-979D-1E41-A908-D5BE1D96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Exhibitions</a:t>
            </a:r>
            <a:r>
              <a:rPr lang="da-DK" sz="3200" dirty="0"/>
              <a:t> with a Postal </a:t>
            </a:r>
            <a:r>
              <a:rPr lang="da-DK" sz="3200" dirty="0" err="1"/>
              <a:t>Stationery</a:t>
            </a:r>
            <a:r>
              <a:rPr lang="da-DK" sz="3200" dirty="0"/>
              <a:t> Class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BE6B430-928D-D34B-8594-F40A55EBF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30434"/>
              </p:ext>
            </p:extLst>
          </p:nvPr>
        </p:nvGraphicFramePr>
        <p:xfrm>
          <a:off x="179512" y="1268760"/>
          <a:ext cx="8686801" cy="46867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426871">
                  <a:extLst>
                    <a:ext uri="{9D8B030D-6E8A-4147-A177-3AD203B41FA5}">
                      <a16:colId xmlns:a16="http://schemas.microsoft.com/office/drawing/2014/main" val="2489488"/>
                    </a:ext>
                  </a:extLst>
                </a:gridCol>
                <a:gridCol w="2181444">
                  <a:extLst>
                    <a:ext uri="{9D8B030D-6E8A-4147-A177-3AD203B41FA5}">
                      <a16:colId xmlns:a16="http://schemas.microsoft.com/office/drawing/2014/main" val="2674576556"/>
                    </a:ext>
                  </a:extLst>
                </a:gridCol>
                <a:gridCol w="2371917">
                  <a:extLst>
                    <a:ext uri="{9D8B030D-6E8A-4147-A177-3AD203B41FA5}">
                      <a16:colId xmlns:a16="http://schemas.microsoft.com/office/drawing/2014/main" val="1284724870"/>
                    </a:ext>
                  </a:extLst>
                </a:gridCol>
                <a:gridCol w="1706569">
                  <a:extLst>
                    <a:ext uri="{9D8B030D-6E8A-4147-A177-3AD203B41FA5}">
                      <a16:colId xmlns:a16="http://schemas.microsoft.com/office/drawing/2014/main" val="2414258750"/>
                    </a:ext>
                  </a:extLst>
                </a:gridCol>
              </a:tblGrid>
              <a:tr h="682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8 - 12 November 2022</a:t>
                      </a:r>
                      <a:endParaRPr lang="da-DK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South Africa</a:t>
                      </a:r>
                      <a:endParaRPr lang="da-DK" sz="2000" b="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 </a:t>
                      </a:r>
                      <a:endParaRPr lang="da-DK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Cape Town  2021</a:t>
                      </a:r>
                      <a:endParaRPr lang="da-DK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</a:rPr>
                        <a:t>FIP</a:t>
                      </a:r>
                      <a:endParaRPr lang="da-DK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3264922074"/>
                  </a:ext>
                </a:extLst>
              </a:tr>
              <a:tr h="516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13th – 16th, October 2022</a:t>
                      </a:r>
                      <a:endParaRPr lang="da-DK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Liberec </a:t>
                      </a:r>
                      <a:endParaRPr lang="da-DK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Liberec </a:t>
                      </a: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FEPA</a:t>
                      </a: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2204394634"/>
                  </a:ext>
                </a:extLst>
              </a:tr>
              <a:tr h="516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25 - 28 May 2023</a:t>
                      </a:r>
                      <a:endParaRPr lang="da-DK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IBRA 2023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FIP</a:t>
                      </a: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143537746"/>
                  </a:ext>
                </a:extLst>
              </a:tr>
              <a:tr h="626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4 - 7 May 2023</a:t>
                      </a:r>
                      <a:endParaRPr lang="da-DK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Zealand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NZ2023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FIAP</a:t>
                      </a: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2306762003"/>
                  </a:ext>
                </a:extLst>
              </a:tr>
              <a:tr h="516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11 -15 August 2023</a:t>
                      </a:r>
                      <a:endParaRPr lang="da-DK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Chinese Taipei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Taipei 2023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FIAP</a:t>
                      </a: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478652743"/>
                  </a:ext>
                </a:extLst>
              </a:tr>
              <a:tr h="516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TBC 2023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Thailand 2023</a:t>
                      </a: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FIP</a:t>
                      </a: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3837801252"/>
                  </a:ext>
                </a:extLst>
              </a:tr>
              <a:tr h="514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March/April 2024</a:t>
                      </a:r>
                      <a:endParaRPr lang="da-DK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Australia, Melbourne</a:t>
                      </a:r>
                      <a:endParaRPr lang="da-DK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Melbourne 2024</a:t>
                      </a:r>
                      <a:endParaRPr lang="da-DK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FIAP</a:t>
                      </a:r>
                      <a:endParaRPr lang="da-DK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816783848"/>
                  </a:ext>
                </a:extLst>
              </a:tr>
              <a:tr h="573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</a:rPr>
                        <a:t>23-30 May </a:t>
                      </a:r>
                      <a:br>
                        <a:rPr lang="en-GB" sz="2000" b="1" dirty="0">
                          <a:effectLst/>
                          <a:latin typeface="+mn-lt"/>
                        </a:rPr>
                      </a:br>
                      <a:r>
                        <a:rPr lang="en-GB" sz="2000" b="1" dirty="0">
                          <a:effectLst/>
                          <a:latin typeface="+mn-lt"/>
                        </a:rPr>
                        <a:t>2026</a:t>
                      </a:r>
                      <a:endParaRPr lang="da-DK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USA</a:t>
                      </a:r>
                      <a:endParaRPr lang="da-DK" sz="200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Boston</a:t>
                      </a:r>
                      <a:endParaRPr lang="da-DK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Boston 2026</a:t>
                      </a:r>
                      <a:endParaRPr lang="da-DK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</a:rPr>
                        <a:t> FIP</a:t>
                      </a:r>
                      <a:endParaRPr lang="da-DK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/>
                </a:tc>
                <a:extLst>
                  <a:ext uri="{0D108BD9-81ED-4DB2-BD59-A6C34878D82A}">
                    <a16:rowId xmlns:a16="http://schemas.microsoft.com/office/drawing/2014/main" val="103274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06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92185-0967-F949-B120-B09177B1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Update of FIP Guidelines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36C6A8-69BD-744B-A561-AEBF0E7C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Purpose: Alignment the guidelines of ALL classes, so the description of the judging criteria is the same in all classes </a:t>
            </a:r>
          </a:p>
          <a:p>
            <a:r>
              <a:rPr lang="da-DK" dirty="0"/>
              <a:t>Most commissions have updated their guidelines – and used the 2012 version of the postal stationery guidelines as model</a:t>
            </a:r>
          </a:p>
        </p:txBody>
      </p:sp>
    </p:spTree>
    <p:extLst>
      <p:ext uri="{BB962C8B-B14F-4D97-AF65-F5344CB8AC3E}">
        <p14:creationId xmlns:p14="http://schemas.microsoft.com/office/powerpoint/2010/main" val="4402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92185-0967-F949-B120-B09177B1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Update of FIP Guidelines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36C6A8-69BD-744B-A561-AEBF0E7C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Still concerns about some of the definitions of Postal Stationery eg Study by FIAF Postal Stationery Commisison</a:t>
            </a:r>
          </a:p>
          <a:p>
            <a:r>
              <a:rPr lang="da-DK" dirty="0"/>
              <a:t>The Postal Stationery commission will review the new guidelines and suggest a minor update in 2023</a:t>
            </a:r>
          </a:p>
        </p:txBody>
      </p:sp>
    </p:spTree>
    <p:extLst>
      <p:ext uri="{BB962C8B-B14F-4D97-AF65-F5344CB8AC3E}">
        <p14:creationId xmlns:p14="http://schemas.microsoft.com/office/powerpoint/2010/main" val="112702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37283-BF77-5846-8669-4C6FF646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Today’s</a:t>
            </a:r>
            <a:r>
              <a:rPr lang="da-DK" dirty="0"/>
              <a:t> 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B19F98-F70D-FC45-B7A3-C0F7CEC8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Registration of Delegates </a:t>
            </a:r>
          </a:p>
          <a:p>
            <a:r>
              <a:rPr lang="da-DK" dirty="0">
                <a:latin typeface="Times New Roman" panose="02020603050405020304" pitchFamily="18" charset="0"/>
              </a:rPr>
              <a:t>Report from the Postal Stationery Commission Bureau – Ian McMahon</a:t>
            </a:r>
          </a:p>
          <a:p>
            <a:r>
              <a:rPr lang="en-US" dirty="0">
                <a:latin typeface="Times New Roman" panose="02020603050405020304" pitchFamily="18" charset="0"/>
              </a:rPr>
              <a:t>Postal Stationery: The Good, The Bad and The Ugly - Glen Stafford </a:t>
            </a:r>
            <a:endParaRPr lang="da-DK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Election of the Bureau - Reinaldo Macedo</a:t>
            </a:r>
            <a:br>
              <a:rPr lang="en-US" dirty="0">
                <a:latin typeface="Times New Roman" panose="02020603050405020304" pitchFamily="18" charset="0"/>
              </a:rPr>
            </a:br>
            <a:endParaRPr lang="da-DK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5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5800" y="30384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Questions?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37283-BF77-5846-8669-4C6FF646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Today’s</a:t>
            </a:r>
            <a:r>
              <a:rPr lang="da-DK" dirty="0"/>
              <a:t> 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B19F98-F70D-FC45-B7A3-C0F7CEC8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Registration of Delegates </a:t>
            </a:r>
          </a:p>
          <a:p>
            <a:r>
              <a:rPr lang="da-DK" dirty="0">
                <a:latin typeface="Times New Roman" panose="02020603050405020304" pitchFamily="18" charset="0"/>
              </a:rPr>
              <a:t>Report from the Postal Stationery Commission Bureau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Postal Stationery: The Good, The Bad and The Ugly - Glen Stafford </a:t>
            </a:r>
            <a:endParaRPr lang="da-DK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Election of the Bureau</a:t>
            </a:r>
            <a:br>
              <a:rPr lang="en-US" dirty="0">
                <a:latin typeface="Times New Roman" panose="02020603050405020304" pitchFamily="18" charset="0"/>
              </a:rPr>
            </a:br>
            <a:endParaRPr lang="da-DK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7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DC71C9C-6DBE-EB0D-D1DE-CC23597695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Postal Stationery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Good, The Bad and The Ugly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EBCDD3B-F9D3-7C10-A3E2-136AF86D9D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0263" y="625475"/>
            <a:ext cx="6400800" cy="985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Postal Stationery Commission</a:t>
            </a:r>
          </a:p>
        </p:txBody>
      </p:sp>
      <p:pic>
        <p:nvPicPr>
          <p:cNvPr id="4100" name="Picture 4" descr="FIP">
            <a:extLst>
              <a:ext uri="{FF2B5EF4-FFF2-40B4-BE49-F238E27FC236}">
                <a16:creationId xmlns:a16="http://schemas.microsoft.com/office/drawing/2014/main" id="{2B37245F-2635-C4A0-D4D7-2451A428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357188"/>
            <a:ext cx="12985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63FB6DEA-DFA6-2F30-1C7D-D326B451E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597650"/>
            <a:ext cx="114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Version 1.0 2022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CFA17860-C915-E1CC-F4EE-8FBB3707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6597650"/>
            <a:ext cx="1154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By: Glen Stafford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03" name="Picture 13" descr="The Good, The Bad &amp; The Ugly (Main Theme) by Ennio Morricone on Amazon  Music - Amazon.com">
            <a:extLst>
              <a:ext uri="{FF2B5EF4-FFF2-40B4-BE49-F238E27FC236}">
                <a16:creationId xmlns:a16="http://schemas.microsoft.com/office/drawing/2014/main" id="{9E6C3F70-B2DF-C03C-8497-504990C3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39703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61290D95-AC81-67D3-6197-24013FC7CF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0263" y="625475"/>
            <a:ext cx="6400800" cy="985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Postal Stationery Commission</a:t>
            </a:r>
          </a:p>
        </p:txBody>
      </p:sp>
      <p:pic>
        <p:nvPicPr>
          <p:cNvPr id="6147" name="Picture 4" descr="FIP">
            <a:extLst>
              <a:ext uri="{FF2B5EF4-FFF2-40B4-BE49-F238E27FC236}">
                <a16:creationId xmlns:a16="http://schemas.microsoft.com/office/drawing/2014/main" id="{7647B70B-7C7A-FD7F-CD49-450F1BB1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357188"/>
            <a:ext cx="12985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86FD6AEE-5A14-FD86-D907-F22D505C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597650"/>
            <a:ext cx="114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Version 1.0 2022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Text Box 6">
            <a:extLst>
              <a:ext uri="{FF2B5EF4-FFF2-40B4-BE49-F238E27FC236}">
                <a16:creationId xmlns:a16="http://schemas.microsoft.com/office/drawing/2014/main" id="{BF83F323-314D-11FA-235B-E24EE7F1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6597650"/>
            <a:ext cx="1154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By: Glen Stafford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50" name="Picture 7">
            <a:extLst>
              <a:ext uri="{FF2B5EF4-FFF2-40B4-BE49-F238E27FC236}">
                <a16:creationId xmlns:a16="http://schemas.microsoft.com/office/drawing/2014/main" id="{F5127194-3F48-B407-94E7-382DEBA9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7788"/>
            <a:ext cx="215423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1">
            <a:extLst>
              <a:ext uri="{FF2B5EF4-FFF2-40B4-BE49-F238E27FC236}">
                <a16:creationId xmlns:a16="http://schemas.microsoft.com/office/drawing/2014/main" id="{C4CF7181-40DF-F257-BCDF-D03952A70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2551113"/>
            <a:ext cx="4572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International Judge FIP &amp; FIAP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National Judge APF</a:t>
            </a:r>
            <a:r>
              <a:rPr kumimoji="0" lang="en-A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FIAP Executive Member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APF International Officer (Past President)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RPSL &amp; RPSV Member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Active collector since 17 years old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 years in Medical Imaging</a:t>
            </a:r>
            <a:endParaRPr kumimoji="0" lang="en-AU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TextBox 4">
            <a:extLst>
              <a:ext uri="{FF2B5EF4-FFF2-40B4-BE49-F238E27FC236}">
                <a16:creationId xmlns:a16="http://schemas.microsoft.com/office/drawing/2014/main" id="{D0FE97A1-ADFB-7DBF-F780-BC028E186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1722438"/>
            <a:ext cx="3694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Who is Glen Stafford?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D112EE-13AD-C45E-1C26-12F68B6E1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 – Gold (90pts)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04F5C42A-DF57-9620-E265-F807775BE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259263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18E679F8-8316-296C-E089-F4BB51792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Nicaraguan Postal Stationery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– Seebeck Period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826F5-2DE7-B54B-A9AE-A9701F88D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 – Vermeil (83 pts)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60E10DF-C78E-96D8-6016-B13FB663C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Siam Postal Cards</a:t>
            </a:r>
          </a:p>
        </p:txBody>
      </p:sp>
      <p:pic>
        <p:nvPicPr>
          <p:cNvPr id="10244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4B38D76-8251-BA76-CD44-DFD4708F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41425"/>
            <a:ext cx="46402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332D92B-4F12-AB74-3602-601E02B30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3" y="292100"/>
            <a:ext cx="8435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Ugly – Silver Bronze (69pts)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AB7E3A6-ED76-AAB4-91FD-22308A78E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Singapore PS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791AE0DE-FD53-4C80-1D5C-BCFD886DF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268413"/>
            <a:ext cx="4479925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3852B7A-3ADE-E187-C97D-FB0FE94B5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Postal </a:t>
            </a:r>
            <a:r>
              <a:rPr lang="da-DK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Stationery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A8ACAB-F792-09BC-0AC9-AC7AE1C93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dirty="0"/>
              <a:t>“Postal Stationery comprises </a:t>
            </a:r>
            <a:r>
              <a:rPr lang="en-GB" altLang="en-US" b="1" dirty="0">
                <a:solidFill>
                  <a:schemeClr val="tx2"/>
                </a:solidFill>
              </a:rPr>
              <a:t>postal matter </a:t>
            </a:r>
            <a:r>
              <a:rPr lang="en-GB" altLang="en-US" dirty="0"/>
              <a:t>which either bears an officially authorized </a:t>
            </a:r>
            <a:br>
              <a:rPr lang="en-GB" altLang="en-US" dirty="0"/>
            </a:br>
            <a:r>
              <a:rPr lang="en-GB" altLang="en-US" b="1" dirty="0">
                <a:solidFill>
                  <a:schemeClr val="tx2"/>
                </a:solidFill>
              </a:rPr>
              <a:t>pre-printed stamp </a:t>
            </a:r>
            <a:r>
              <a:rPr lang="en-GB" altLang="en-US" dirty="0"/>
              <a:t>or device or inscription indicating that a </a:t>
            </a:r>
            <a:r>
              <a:rPr lang="en-GB" altLang="en-US" b="1" dirty="0">
                <a:solidFill>
                  <a:schemeClr val="tx2"/>
                </a:solidFill>
              </a:rPr>
              <a:t>specific face value </a:t>
            </a:r>
            <a:r>
              <a:rPr lang="en-GB" altLang="en-US" dirty="0"/>
              <a:t>of postage or related service has been </a:t>
            </a:r>
            <a:r>
              <a:rPr lang="en-GB" altLang="en-US" b="1" dirty="0">
                <a:solidFill>
                  <a:schemeClr val="tx2"/>
                </a:solidFill>
              </a:rPr>
              <a:t>prepaid</a:t>
            </a:r>
            <a:r>
              <a:rPr lang="en-GB" altLang="en-US" dirty="0"/>
              <a:t>”</a:t>
            </a:r>
          </a:p>
          <a:p>
            <a:pPr marL="0" indent="0" eaLnBrk="1" hangingPunct="1">
              <a:buFontTx/>
              <a:buNone/>
            </a:pPr>
            <a:endParaRPr lang="en-GB" altLang="en-US" dirty="0"/>
          </a:p>
          <a:p>
            <a:pPr marL="0" indent="0" algn="ctr" eaLnBrk="1" hangingPunct="1">
              <a:buFontTx/>
              <a:buNone/>
            </a:pPr>
            <a:r>
              <a:rPr lang="en-GB" altLang="en-US" sz="2400" i="1" dirty="0"/>
              <a:t>Defined by FIP Postal Stationery Commission in the regulations for judging postal stationery exhibits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7141EB9-0BBC-C06B-A10D-9CADF7FE7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Good</a:t>
            </a:r>
            <a:endParaRPr lang="en-AU" altLang="en-US" dirty="0"/>
          </a:p>
        </p:txBody>
      </p:sp>
      <p:pic>
        <p:nvPicPr>
          <p:cNvPr id="16387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D6CC496F-72BA-523E-6B0B-520581B7CD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12875"/>
            <a:ext cx="3836987" cy="4525963"/>
          </a:xfrm>
        </p:spPr>
      </p:pic>
      <p:pic>
        <p:nvPicPr>
          <p:cNvPr id="16388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F9F92C79-A658-8007-61C0-D1C879A1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887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7FC7CD6-FDEA-6D50-8B58-D16ADC4B8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Good</a:t>
            </a:r>
            <a:endParaRPr lang="en-AU" altLang="en-US" dirty="0"/>
          </a:p>
        </p:txBody>
      </p:sp>
      <p:pic>
        <p:nvPicPr>
          <p:cNvPr id="17411" name="Content Placeholder 4" descr="Text, shape, square&#10;&#10;Description automatically generated">
            <a:extLst>
              <a:ext uri="{FF2B5EF4-FFF2-40B4-BE49-F238E27FC236}">
                <a16:creationId xmlns:a16="http://schemas.microsoft.com/office/drawing/2014/main" id="{CF69417F-56E0-5EDC-1E53-5A47274A9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7559675" cy="49831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cap="small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Report from the </a:t>
            </a:r>
            <a:br>
              <a:rPr lang="en-US" cap="small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cap="small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Postal Stationery Commission Bureau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552" y="625475"/>
            <a:ext cx="6400800" cy="985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Postal Stationery Commission</a:t>
            </a:r>
          </a:p>
        </p:txBody>
      </p:sp>
      <p:pic>
        <p:nvPicPr>
          <p:cNvPr id="16387" name="Picture 4" descr="FI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2" y="357188"/>
            <a:ext cx="12985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26B9C7B-169B-5B47-9322-469565224ADC}"/>
              </a:ext>
            </a:extLst>
          </p:cNvPr>
          <p:cNvSpPr/>
          <p:nvPr/>
        </p:nvSpPr>
        <p:spPr>
          <a:xfrm>
            <a:off x="7398568" y="1267743"/>
            <a:ext cx="1637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da-DK" sz="1050" dirty="0"/>
            </a:br>
            <a:endParaRPr lang="da-DK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69676-0C64-97CC-9796-392282D58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5" y="448479"/>
            <a:ext cx="182905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608EDBD-D7B7-C06C-41D7-B5F3ADC72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Bad</a:t>
            </a:r>
            <a:endParaRPr lang="en-AU" altLang="en-US" dirty="0"/>
          </a:p>
        </p:txBody>
      </p:sp>
      <p:pic>
        <p:nvPicPr>
          <p:cNvPr id="1843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9B7D1D8-0B4A-EB83-B382-5FD04BA3C2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3925888" cy="5032375"/>
          </a:xfrm>
        </p:spPr>
      </p:pic>
      <p:pic>
        <p:nvPicPr>
          <p:cNvPr id="18436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64D4F13-89BA-961B-7414-D5C6DCEF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41052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991D697-FBD6-B0AC-04CB-14B557A2E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Ugly</a:t>
            </a:r>
            <a:endParaRPr lang="en-AU" altLang="en-US" dirty="0"/>
          </a:p>
        </p:txBody>
      </p:sp>
      <p:pic>
        <p:nvPicPr>
          <p:cNvPr id="19459" name="Content Placeholder 2">
            <a:extLst>
              <a:ext uri="{FF2B5EF4-FFF2-40B4-BE49-F238E27FC236}">
                <a16:creationId xmlns:a16="http://schemas.microsoft.com/office/drawing/2014/main" id="{217D2FC1-919F-8D7D-D4AD-2DF6B7900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4463"/>
            <a:ext cx="4217987" cy="4897437"/>
          </a:xfrm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65B4952E-F147-D009-BC85-4D04A24C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2640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45F7BB9-C0B7-974E-8997-FC88584F3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Essays, Proofs and Specimens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F89474F-69BB-01DB-20B1-D49C8AB9D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4114800" cy="4697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altLang="en-US"/>
              <a:t>	</a:t>
            </a:r>
            <a:r>
              <a:rPr lang="da-DK" altLang="en-US" sz="2800"/>
              <a:t>Archival material: Essays, proofs and specimens can be included in postal stationery exhibits</a:t>
            </a:r>
          </a:p>
          <a:p>
            <a:pPr eaLnBrk="1" hangingPunct="1">
              <a:buFontTx/>
              <a:buNone/>
            </a:pPr>
            <a:endParaRPr lang="da-DK" altLang="en-US" sz="2800"/>
          </a:p>
          <a:p>
            <a:pPr eaLnBrk="1" hangingPunct="1">
              <a:buFontTx/>
              <a:buNone/>
            </a:pPr>
            <a:r>
              <a:rPr lang="da-DK" altLang="en-US" sz="2800"/>
              <a:t>	Also relevant postal documents can be shown</a:t>
            </a:r>
            <a:endParaRPr lang="en-GB" altLang="en-US" sz="2800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20484" name="Picture 2" descr="Text&#10;&#10;Description automatically generated">
            <a:extLst>
              <a:ext uri="{FF2B5EF4-FFF2-40B4-BE49-F238E27FC236}">
                <a16:creationId xmlns:a16="http://schemas.microsoft.com/office/drawing/2014/main" id="{D338E247-C2E3-1AFD-2468-A086ED68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302418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Table&#10;&#10;Description automatically generated">
            <a:extLst>
              <a:ext uri="{FF2B5EF4-FFF2-40B4-BE49-F238E27FC236}">
                <a16:creationId xmlns:a16="http://schemas.microsoft.com/office/drawing/2014/main" id="{96EDAE96-DC80-723D-706F-F961C3CF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1663"/>
            <a:ext cx="229076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9E1723C-3153-8DEB-C7AB-DE88A340E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Specimens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392CED7-E361-F327-8BBA-F16A7CC8D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4471988" cy="3697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altLang="en-US" sz="2800"/>
              <a:t>	Do not get too impressed by exhibits with lots of specimens (especially from the British Colonies). Often items with ”Specimen” overprints exist in larger numbers than the same used items. </a:t>
            </a:r>
            <a:endParaRPr lang="en-GB" altLang="en-US" sz="2400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2253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A542B83-AF30-0558-C089-CC3DC3A75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407670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D7A7091-F997-B2EA-416E-0F30A8EF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and/or Unused?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6A5FB91-5687-ADCE-1BE8-16ED029C3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4813" y="1600200"/>
            <a:ext cx="4471987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/>
              <a:t>Is it ok to mix used and unused material in an exhibit?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/>
              <a:t>		Yes! </a:t>
            </a:r>
          </a:p>
        </p:txBody>
      </p:sp>
      <p:pic>
        <p:nvPicPr>
          <p:cNvPr id="24580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F8CAE47-BC8F-8915-1D7B-7225D086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24815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A535F88-91E6-4FAD-9419-4C7EEA8AF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the Exhibit Purpose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B554F33-969A-322B-980D-B9CC89C03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The exhibit purpose identifies the reason for showing this exhibit: 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i="1" dirty="0"/>
              <a:t>“This exhibit shows the varieties and use of Siam Postal Cards – 1885 -1939" 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A postal stationery exhibit should have a clear purpose often defining it by: Country, Period and/or Issue together with Physical Form, Availability, Function etc.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D585B8-D47D-5B8D-0775-95075F61A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the Exhibit Scope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9314691-DAB4-2388-1C3E-C53BEC5BD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/>
              <a:t>The exhibit scope sets the boundaries for the exhibit: </a:t>
            </a:r>
          </a:p>
          <a:p>
            <a:pPr marL="0" indent="0" eaLnBrk="1" hangingPunct="1">
              <a:buFontTx/>
              <a:buNone/>
            </a:pPr>
            <a:endParaRPr lang="en-US" altLang="en-US" sz="1400" dirty="0"/>
          </a:p>
          <a:p>
            <a:pPr marL="0" indent="0" algn="ctr" eaLnBrk="1" hangingPunct="1">
              <a:buFontTx/>
              <a:buNone/>
            </a:pPr>
            <a:r>
              <a:rPr lang="en-US" altLang="en-US" i="1" dirty="0"/>
              <a:t>"The exhibit shows the Nicaraguan Postal Cards, Envelopes and Wrappers from Hamilton Banknote Co. From the first issue in 1890 until the last issue in 1899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i="1" dirty="0"/>
              <a:t>– Known as the Seebeck Era"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6C36B39-7818-1C5A-6453-46D1AC2B0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and Scope</a:t>
            </a:r>
            <a:br>
              <a:rPr lang="en-US" sz="4000" dirty="0"/>
            </a:br>
            <a:r>
              <a:rPr lang="en-US" sz="2400" dirty="0"/>
              <a:t>"Traditional" vs. "Postal Historic" Postal Stationery Exhibits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192F246B-2C80-F24C-BBFB-FBAD1180D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462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Postal Stationery exhibits should primarily be focusing on the stationery itself (traditional treatment)</a:t>
            </a:r>
          </a:p>
          <a:p>
            <a:pPr eaLnBrk="1" hangingPunct="1"/>
            <a:r>
              <a:rPr lang="en-US" altLang="en-US" sz="2800" i="1" dirty="0"/>
              <a:t>Secondly usages and additional franking should be described (postal historic treatment)</a:t>
            </a:r>
          </a:p>
          <a:p>
            <a:pPr eaLnBrk="1" hangingPunct="1"/>
            <a:r>
              <a:rPr lang="en-US" altLang="en-US" sz="2800" dirty="0"/>
              <a:t>A lot of  postal stationery exhibits only focusing on the use: "The use of Canadian postal cards" without any description of the postal stationery itself. This will have a negative impact on the evaluation of the treatment of the exhibit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F387AB-833E-75CF-E2AC-1194A2172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Judging Criteria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B65C628-8B0B-487D-7A54-2AA27F29F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Treatment (20) </a:t>
            </a:r>
            <a:br>
              <a:rPr lang="en-US" altLang="en-US" dirty="0"/>
            </a:br>
            <a:r>
              <a:rPr lang="en-US" altLang="en-US" dirty="0"/>
              <a:t>and philatelic importance (10) 	30 points</a:t>
            </a:r>
          </a:p>
          <a:p>
            <a:pPr eaLnBrk="1" hangingPunct="1"/>
            <a:r>
              <a:rPr lang="en-US" altLang="en-US" dirty="0"/>
              <a:t>Philatelic and related knowledge, </a:t>
            </a:r>
            <a:br>
              <a:rPr lang="en-US" altLang="en-US" dirty="0"/>
            </a:br>
            <a:r>
              <a:rPr lang="en-US" altLang="en-US" dirty="0"/>
              <a:t>personal study and research		35 points</a:t>
            </a:r>
          </a:p>
          <a:p>
            <a:pPr eaLnBrk="1" hangingPunct="1"/>
            <a:r>
              <a:rPr lang="en-US" altLang="en-US" dirty="0"/>
              <a:t>Condition (10) </a:t>
            </a:r>
            <a:br>
              <a:rPr lang="en-US" altLang="en-US" dirty="0"/>
            </a:br>
            <a:r>
              <a:rPr lang="en-US" altLang="en-US" dirty="0"/>
              <a:t>and rarity (20) 				30 points</a:t>
            </a:r>
          </a:p>
          <a:p>
            <a:pPr eaLnBrk="1" hangingPunct="1"/>
            <a:r>
              <a:rPr lang="en-US" altLang="en-US" dirty="0"/>
              <a:t>Presentation: 				  5 points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75A3FEE-1FCC-CD86-CCF2-BF32754ED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(20 points)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FFD28BD-231A-8935-38FD-DC537CE99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358187" cy="4525963"/>
          </a:xfrm>
        </p:spPr>
        <p:txBody>
          <a:bodyPr/>
          <a:lstStyle/>
          <a:p>
            <a:pPr marL="268288" indent="-268288" eaLnBrk="1" hangingPunct="1">
              <a:lnSpc>
                <a:spcPct val="90000"/>
              </a:lnSpc>
            </a:pPr>
            <a:r>
              <a:rPr lang="da-DK" altLang="en-US" sz="2800"/>
              <a:t>Title page has clear purpose, scope and plan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a-DK" altLang="en-US" sz="2800"/>
              <a:t>The content reflects the title, purpose, scope and plan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a-DK" altLang="en-US" sz="2800"/>
              <a:t>A logical flow in the exhibit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a-DK" altLang="en-US" sz="2800"/>
              <a:t>The headlines of each page support the understanding of the treatment	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a-DK" altLang="en-US" sz="2800"/>
              <a:t>No duplicated material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a-DK" altLang="en-US" sz="2800"/>
              <a:t>Good balance between the different parts of the exhibit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da-DK" altLang="en-US" sz="2800">
                <a:solidFill>
                  <a:srgbClr val="0070C0"/>
                </a:solidFill>
              </a:rPr>
              <a:t>Natural start and ending point of the exhibit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Treatment of primarily the postal stationery - </a:t>
            </a:r>
            <a:r>
              <a:rPr lang="en-US" altLang="en-US" sz="2800" i="1" dirty="0">
                <a:solidFill>
                  <a:srgbClr val="0070C0"/>
                </a:solidFill>
              </a:rPr>
              <a:t>secondly the use, rates and additional franking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DA8532-930A-A859-CCA9-45246DE66AEB}"/>
              </a:ext>
            </a:extLst>
          </p:cNvPr>
          <p:cNvSpPr txBox="1"/>
          <p:nvPr/>
        </p:nvSpPr>
        <p:spPr>
          <a:xfrm>
            <a:off x="683568" y="1196752"/>
            <a:ext cx="8136904" cy="4688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July 2018 - January 2020: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i="1" spc="-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Bureau</a:t>
            </a:r>
            <a:r>
              <a:rPr lang="en-US" sz="2400" i="1" spc="-1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sees</a:t>
            </a:r>
            <a:r>
              <a:rPr lang="en-US" sz="2400" i="1" spc="-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postal stationery</a:t>
            </a:r>
            <a:r>
              <a:rPr lang="en-US" sz="2400" i="1" spc="-1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collecting</a:t>
            </a:r>
            <a:r>
              <a:rPr lang="en-US" sz="2400" i="1" spc="-2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 exhibiting</a:t>
            </a:r>
            <a:r>
              <a:rPr lang="en-US" sz="2400" i="1" spc="-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 vibrant</a:t>
            </a:r>
            <a:r>
              <a:rPr lang="en-US" sz="2400" i="1" spc="-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 ever</a:t>
            </a:r>
            <a:r>
              <a:rPr lang="en-US" sz="2400" i="1" spc="-2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before.</a:t>
            </a:r>
            <a:r>
              <a:rPr lang="en-US" sz="2400" i="1" spc="-1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2400" i="1" spc="-1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are seeing an increasing number of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postal stationery</a:t>
            </a:r>
            <a:r>
              <a:rPr lang="en-US" sz="2400" i="1" spc="-1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exhibits:</a:t>
            </a:r>
            <a:r>
              <a:rPr lang="en-US" sz="2400" i="1" spc="-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400" i="1" spc="-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postal stationery</a:t>
            </a:r>
            <a:r>
              <a:rPr lang="en-US" sz="2400" i="1" spc="-1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exhibits</a:t>
            </a:r>
            <a:r>
              <a:rPr lang="en-US" sz="2400" i="1" spc="-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en-US" sz="2400" i="1" spc="-2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entered</a:t>
            </a:r>
            <a:r>
              <a:rPr lang="en-US" sz="2400" i="1" spc="-2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 Thailand 2018 and 30 at China 2019.</a:t>
            </a:r>
            <a:r>
              <a:rPr lang="en-US" sz="2400" i="1" spc="-2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March 2022: Pa</a:t>
            </a:r>
            <a:r>
              <a:rPr lang="en-A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ndemic resulted in the cancellation or postponement of exhibitions.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Exhibitors have had few opportunities to exhibit internationally at face-to-face exhibitions.  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A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C6EC7-8C2B-1EDA-88F5-436800C41445}"/>
              </a:ext>
            </a:extLst>
          </p:cNvPr>
          <p:cNvSpPr txBox="1"/>
          <p:nvPr/>
        </p:nvSpPr>
        <p:spPr>
          <a:xfrm>
            <a:off x="683568" y="9599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STAL </a:t>
            </a:r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TATI</a:t>
            </a:r>
            <a:r>
              <a:rPr lang="en-US" sz="28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NERY </a:t>
            </a:r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XHIBITIN</a:t>
            </a:r>
            <a:r>
              <a:rPr lang="en-US" sz="28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sz="28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63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BFDAD84-71CD-179A-6D57-6BF6B822B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- The Good</a:t>
            </a:r>
            <a:br>
              <a:rPr lang="en-US" sz="4000" dirty="0"/>
            </a:br>
            <a:r>
              <a:rPr lang="en-US" sz="2400" dirty="0"/>
              <a:t>The Introduction Page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44C3D7B-9C25-069C-5E6F-884033B7F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268288" indent="-268288" eaLnBrk="1" hangingPunct="1">
              <a:lnSpc>
                <a:spcPct val="90000"/>
              </a:lnSpc>
            </a:pPr>
            <a:r>
              <a:rPr lang="en-US" altLang="en-US" sz="2800" dirty="0"/>
              <a:t>A clear headline: The title 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n-US" sz="2800" dirty="0"/>
              <a:t>The purpose and scope of the exhibit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n-US" sz="2800" dirty="0"/>
              <a:t>The structure of the exhibit 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n-US" sz="2800" dirty="0"/>
              <a:t>A plan of the exhibit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n-US" sz="2800" dirty="0"/>
              <a:t>Literature used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n-US" sz="2800" dirty="0"/>
              <a:t>Highlights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n-US" sz="2800" dirty="0"/>
              <a:t>Rarity Statement</a:t>
            </a:r>
          </a:p>
          <a:p>
            <a:pPr marL="268288" indent="-268288" eaLnBrk="1" hangingPunct="1"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36868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ED3E1C2-CE72-05CA-2678-8EF45A98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321175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92627A6-07C2-D5F6-E4FA-99F52395B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Treatment - Bad </a:t>
            </a:r>
            <a:br>
              <a:rPr lang="en-US" altLang="en-US" dirty="0"/>
            </a:br>
            <a:r>
              <a:rPr lang="en-US" altLang="en-US" sz="2400" dirty="0"/>
              <a:t>The Introduction Page</a:t>
            </a:r>
            <a:endParaRPr lang="en-AU" altLang="en-US" sz="2400" dirty="0"/>
          </a:p>
        </p:txBody>
      </p:sp>
      <p:pic>
        <p:nvPicPr>
          <p:cNvPr id="38915" name="Content Placeholder 3">
            <a:extLst>
              <a:ext uri="{FF2B5EF4-FFF2-40B4-BE49-F238E27FC236}">
                <a16:creationId xmlns:a16="http://schemas.microsoft.com/office/drawing/2014/main" id="{7E2C58BC-E4F3-6AAE-88A9-0BFA0E3AD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1238" y="1417638"/>
            <a:ext cx="3738562" cy="45259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B11A8-A10B-BAA0-AABC-AC169D5DCF6D}"/>
              </a:ext>
            </a:extLst>
          </p:cNvPr>
          <p:cNvSpPr txBox="1"/>
          <p:nvPr/>
        </p:nvSpPr>
        <p:spPr>
          <a:xfrm>
            <a:off x="395288" y="1628775"/>
            <a:ext cx="4392612" cy="448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clear headline: The title 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purpose and or scope of the exhibit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structure of the exhibit – not clear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plan - Nil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Literature used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Highlights - Nil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Rarity Statement - Nil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C65D322-9627-77F3-9B26-E1B468FC7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Treatment - Ugly </a:t>
            </a:r>
            <a:br>
              <a:rPr lang="en-US" altLang="en-US" dirty="0"/>
            </a:br>
            <a:r>
              <a:rPr lang="en-US" altLang="en-US" sz="2400" dirty="0"/>
              <a:t>The Introduction Page</a:t>
            </a:r>
            <a:endParaRPr lang="en-AU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2B2E6-5CCE-296D-E21A-34D7AD956CDF}"/>
              </a:ext>
            </a:extLst>
          </p:cNvPr>
          <p:cNvSpPr txBox="1"/>
          <p:nvPr/>
        </p:nvSpPr>
        <p:spPr>
          <a:xfrm>
            <a:off x="395288" y="1628775"/>
            <a:ext cx="4392612" cy="448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clear headline: The title 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purpose and or scope of the exhibit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structure of the exhibit – not clear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plan - Minimal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Literature used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Highlights - Nil</a:t>
            </a:r>
          </a:p>
          <a:p>
            <a:pPr marL="268288" marR="0" lvl="0" indent="-2682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Rarity Statement - Nil</a:t>
            </a:r>
          </a:p>
        </p:txBody>
      </p:sp>
      <p:pic>
        <p:nvPicPr>
          <p:cNvPr id="39940" name="Content Placeholder 3">
            <a:extLst>
              <a:ext uri="{FF2B5EF4-FFF2-40B4-BE49-F238E27FC236}">
                <a16:creationId xmlns:a16="http://schemas.microsoft.com/office/drawing/2014/main" id="{D4843900-464E-0FA2-2A22-6E030C58C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28750"/>
            <a:ext cx="3727450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34BD76D-3A3B-9845-C051-DD542742A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– The Good</a:t>
            </a:r>
            <a:br>
              <a:rPr lang="en-US" sz="4000" dirty="0"/>
            </a:br>
            <a:r>
              <a:rPr lang="en-US" sz="2400" dirty="0"/>
              <a:t>Description of the Items in the Exhibit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DA90651-75FB-DA17-097A-2F5A8CCA55D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2575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/>
              <a:t>As mentioned earlier a postal stationery exhibit should be treated with focus primarily on the postal stationery itself and secondly with the postal historic aspects</a:t>
            </a:r>
          </a:p>
        </p:txBody>
      </p:sp>
      <p:sp>
        <p:nvSpPr>
          <p:cNvPr id="40964" name="Pladsholder til indhold 3">
            <a:extLst>
              <a:ext uri="{FF2B5EF4-FFF2-40B4-BE49-F238E27FC236}">
                <a16:creationId xmlns:a16="http://schemas.microsoft.com/office/drawing/2014/main" id="{5C77CCC4-012A-0D32-A5BD-43C164AADE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929063" y="1600200"/>
            <a:ext cx="47577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Example: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Good item description:</a:t>
            </a:r>
          </a:p>
          <a:p>
            <a:pPr eaLnBrk="1" hangingPunct="1"/>
            <a:r>
              <a:rPr lang="en-US" altLang="en-US" dirty="0"/>
              <a:t>"5 Centimos Dark Green, Variety 6. 12000 printed. Additional franking for domestic use"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Bad item description: </a:t>
            </a:r>
          </a:p>
          <a:p>
            <a:pPr eaLnBrk="1" hangingPunct="1"/>
            <a:r>
              <a:rPr lang="en-US" altLang="en-US" dirty="0"/>
              <a:t>"25 March 1877. Sent from Nice to Venice. Postmark on reverse"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62E2785-3A85-5341-27C0-18830360F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– The Good</a:t>
            </a:r>
            <a:br>
              <a:rPr lang="en-US" sz="4000" dirty="0"/>
            </a:br>
            <a:r>
              <a:rPr lang="en-US" sz="2400" dirty="0"/>
              <a:t>Description of the Items in the Exhibit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FB48F70-2199-4F59-A123-4B206BD381D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2575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/>
              <a:t>As mentioned earlier a postal stationery exhibit should be treated with focus primarily on the postal stationery itself and secondly with the postal historic aspects</a:t>
            </a:r>
          </a:p>
        </p:txBody>
      </p:sp>
      <p:sp>
        <p:nvSpPr>
          <p:cNvPr id="43012" name="Pladsholder til indhold 3">
            <a:extLst>
              <a:ext uri="{FF2B5EF4-FFF2-40B4-BE49-F238E27FC236}">
                <a16:creationId xmlns:a16="http://schemas.microsoft.com/office/drawing/2014/main" id="{F2B12C4D-9EF4-BACD-8B8B-BF78E58923B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492500" y="1484313"/>
            <a:ext cx="5832475" cy="45259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"5 Centavos Blue Indicia 158 x 90 mm -25000 printed. For domestic use - </a:t>
            </a:r>
            <a:r>
              <a:rPr lang="en-US" altLang="en-US" sz="2400" i="1" dirty="0"/>
              <a:t>tax Stamp for foreign d</a:t>
            </a:r>
            <a:r>
              <a:rPr lang="en-US" altLang="en-US" i="1" dirty="0"/>
              <a:t>estination</a:t>
            </a:r>
            <a:r>
              <a:rPr lang="en-US" altLang="en-US" dirty="0"/>
              <a:t>"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4301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DD843B0-6A72-ABEF-DFFB-0602A540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13100"/>
            <a:ext cx="5337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52A3F0D-952B-2071-0783-CB8200740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– The Bad</a:t>
            </a:r>
            <a:br>
              <a:rPr lang="en-US" sz="4000" dirty="0"/>
            </a:br>
            <a:r>
              <a:rPr lang="en-US" sz="2400" dirty="0"/>
              <a:t>Description of the Items in the Exhibit</a:t>
            </a:r>
          </a:p>
        </p:txBody>
      </p:sp>
      <p:sp>
        <p:nvSpPr>
          <p:cNvPr id="45059" name="Pladsholder til indhold 3">
            <a:extLst>
              <a:ext uri="{FF2B5EF4-FFF2-40B4-BE49-F238E27FC236}">
                <a16:creationId xmlns:a16="http://schemas.microsoft.com/office/drawing/2014/main" id="{10297FA8-4D3A-0983-E7A4-6929C0EF94E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763713" y="1557338"/>
            <a:ext cx="5832475" cy="4525962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45060" name="Picture 3" descr="Text, letter&#10;&#10;Description automatically generated">
            <a:extLst>
              <a:ext uri="{FF2B5EF4-FFF2-40B4-BE49-F238E27FC236}">
                <a16:creationId xmlns:a16="http://schemas.microsoft.com/office/drawing/2014/main" id="{90CD7972-9D15-5F1C-35F8-3CE55A10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6713"/>
            <a:ext cx="78962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2C28EFA-4562-6D29-FD7E-CD9C0A78C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– The Ugly</a:t>
            </a:r>
            <a:br>
              <a:rPr lang="en-US" sz="4000" dirty="0"/>
            </a:br>
            <a:r>
              <a:rPr lang="en-US" sz="2400" dirty="0"/>
              <a:t>Description of the Items in the Exhibit</a:t>
            </a:r>
          </a:p>
        </p:txBody>
      </p:sp>
      <p:pic>
        <p:nvPicPr>
          <p:cNvPr id="47107" name="Content Placeholder 2">
            <a:extLst>
              <a:ext uri="{FF2B5EF4-FFF2-40B4-BE49-F238E27FC236}">
                <a16:creationId xmlns:a16="http://schemas.microsoft.com/office/drawing/2014/main" id="{B327ADEC-15C6-A3CB-A89E-ACA3446E0F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9113" y="1792288"/>
            <a:ext cx="5781675" cy="405606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83B1C8F-3648-014D-BB4F-82954C7FB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Philatelic Importance (10 points)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0C27E0D-78B7-05B2-DA63-3E936A30D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altLang="en-US"/>
              <a:t>How difficult is the selected area?</a:t>
            </a:r>
          </a:p>
          <a:p>
            <a:pPr eaLnBrk="1" hangingPunct="1"/>
            <a:r>
              <a:rPr lang="da-DK" altLang="en-US"/>
              <a:t>What is the significance of the selected area compared to the national philately of the country?</a:t>
            </a:r>
          </a:p>
          <a:p>
            <a:pPr eaLnBrk="1" hangingPunct="1"/>
            <a:r>
              <a:rPr lang="da-DK" altLang="en-US"/>
              <a:t>What is the significance of the selected area compated to world philately?</a:t>
            </a:r>
          </a:p>
          <a:p>
            <a:pPr eaLnBrk="1" hangingPunct="1"/>
            <a:r>
              <a:rPr lang="da-DK" altLang="en-US"/>
              <a:t>What is the significance of the shown material compared to the selected area?</a:t>
            </a:r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8F802F0-F851-C0DB-3463-9D7686893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Knowledge, Personal Study and Research (35 points)</a:t>
            </a:r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D9EEC9AA-03C0-FA3B-F5B9-F539048A3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779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altLang="en-US" sz="2800"/>
              <a:t>Correct description of the postal stationery type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sz="2800"/>
              <a:t>Use of literature within the area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sz="2800"/>
              <a:t>Earliest recorded use &amp; numbers printed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sz="2800"/>
              <a:t>Watermarks, perforations, paper etc described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Description</a:t>
            </a:r>
            <a:r>
              <a:rPr lang="da-DK" altLang="en-US" sz="2800"/>
              <a:t> of printings and varieties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sz="2800"/>
              <a:t>Research (lack of research in areas previously well-described is ok)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sz="2800"/>
              <a:t>The choice of items reflects knowledge	</a:t>
            </a:r>
          </a:p>
          <a:p>
            <a:pPr eaLnBrk="1" hangingPunct="1">
              <a:lnSpc>
                <a:spcPct val="90000"/>
              </a:lnSpc>
            </a:pPr>
            <a:r>
              <a:rPr lang="da-DK" altLang="en-US" sz="2800"/>
              <a:t>Correct descriptions of rates and usage </a:t>
            </a: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da-DK" altLang="en-US" sz="2800"/>
              <a:t>The ”not-obvious” is </a:t>
            </a:r>
            <a:r>
              <a:rPr lang="en-US" altLang="en-US" sz="2800" dirty="0"/>
              <a:t>described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810DE4D-F13F-A1DA-60F7-E072854FB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 (10 points)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63822B3-CF2E-93E4-E82D-CF84AF84B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3538" indent="-269875" eaLnBrk="1" hangingPunct="1">
              <a:defRPr/>
            </a:pPr>
            <a:r>
              <a:rPr lang="da-DK" sz="2800" dirty="0"/>
              <a:t>The postal </a:t>
            </a:r>
            <a:r>
              <a:rPr lang="da-DK" sz="2800" dirty="0" err="1"/>
              <a:t>stationery</a:t>
            </a:r>
            <a:r>
              <a:rPr lang="da-DK" sz="2800" dirty="0"/>
              <a:t> is in the </a:t>
            </a:r>
            <a:r>
              <a:rPr lang="da-DK" sz="2800" dirty="0" err="1"/>
              <a:t>best</a:t>
            </a:r>
            <a:r>
              <a:rPr lang="da-DK" sz="2800" dirty="0"/>
              <a:t> </a:t>
            </a:r>
            <a:r>
              <a:rPr lang="da-DK" sz="2800" dirty="0" err="1"/>
              <a:t>possible</a:t>
            </a:r>
            <a:r>
              <a:rPr lang="da-DK" sz="2800" dirty="0"/>
              <a:t> </a:t>
            </a:r>
            <a:r>
              <a:rPr lang="da-DK" sz="2800" dirty="0" err="1"/>
              <a:t>quality</a:t>
            </a:r>
            <a:endParaRPr lang="da-DK" sz="2800" dirty="0"/>
          </a:p>
          <a:p>
            <a:pPr marL="363538" indent="-269875" eaLnBrk="1" hangingPunct="1">
              <a:defRPr/>
            </a:pPr>
            <a:r>
              <a:rPr lang="en-US" sz="2800" dirty="0"/>
              <a:t>Ordinary</a:t>
            </a:r>
            <a:r>
              <a:rPr lang="da-DK" sz="2800" dirty="0"/>
              <a:t> </a:t>
            </a:r>
            <a:r>
              <a:rPr lang="da-DK" sz="2800" dirty="0" err="1"/>
              <a:t>material</a:t>
            </a:r>
            <a:r>
              <a:rPr lang="da-DK" sz="2800" dirty="0"/>
              <a:t> </a:t>
            </a:r>
            <a:r>
              <a:rPr lang="da-DK" sz="2800" dirty="0" err="1"/>
              <a:t>without</a:t>
            </a:r>
            <a:r>
              <a:rPr lang="da-DK" sz="2800" dirty="0"/>
              <a:t> </a:t>
            </a:r>
            <a:r>
              <a:rPr lang="da-DK" sz="2800" dirty="0" err="1"/>
              <a:t>defects</a:t>
            </a:r>
            <a:endParaRPr lang="en-GB" sz="2800" dirty="0"/>
          </a:p>
          <a:p>
            <a:pPr marL="363538" indent="-269875" eaLnBrk="1" hangingPunct="1">
              <a:defRPr/>
            </a:pPr>
            <a:r>
              <a:rPr lang="da-DK" sz="2800" dirty="0"/>
              <a:t>”</a:t>
            </a:r>
            <a:r>
              <a:rPr lang="da-DK" sz="2800" dirty="0" err="1"/>
              <a:t>Difficult</a:t>
            </a:r>
            <a:r>
              <a:rPr lang="da-DK" sz="2800" dirty="0"/>
              <a:t>” items in the </a:t>
            </a:r>
            <a:r>
              <a:rPr lang="da-DK" sz="2800" dirty="0" err="1"/>
              <a:t>best</a:t>
            </a:r>
            <a:r>
              <a:rPr lang="da-DK" sz="2800" dirty="0"/>
              <a:t> </a:t>
            </a:r>
            <a:r>
              <a:rPr lang="da-DK" sz="2800" dirty="0" err="1"/>
              <a:t>possible</a:t>
            </a:r>
            <a:r>
              <a:rPr lang="da-DK" sz="2800" dirty="0"/>
              <a:t> </a:t>
            </a:r>
            <a:r>
              <a:rPr lang="da-DK" sz="2800" dirty="0" err="1"/>
              <a:t>quality</a:t>
            </a:r>
            <a:endParaRPr lang="en-GB" sz="2800" dirty="0"/>
          </a:p>
          <a:p>
            <a:pPr marL="363538" indent="-269875" eaLnBrk="1" hangingPunct="1">
              <a:defRPr/>
            </a:pPr>
            <a:r>
              <a:rPr lang="da-DK" sz="2800" dirty="0"/>
              <a:t>Clear postmarks</a:t>
            </a:r>
          </a:p>
          <a:p>
            <a:pPr marL="363538" indent="-269875" eaLnBrk="1" hangingPunct="1">
              <a:defRPr/>
            </a:pPr>
            <a:endParaRPr lang="da-DK" sz="105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/>
              <a:t>Evaluate the condition of the items as if they were stamps: </a:t>
            </a:r>
          </a:p>
          <a:p>
            <a:pPr marL="268288" indent="-268288" eaLnBrk="1" hangingPunct="1">
              <a:defRPr/>
            </a:pPr>
            <a:r>
              <a:rPr lang="en-US" sz="2800" dirty="0"/>
              <a:t>No tears, No missing corners, No bends, No stains, No missing perforation </a:t>
            </a:r>
          </a:p>
          <a:p>
            <a:pPr marL="363538" indent="-269875" eaLnBrk="1" hangingPunct="1">
              <a:defRPr/>
            </a:pPr>
            <a:endParaRPr lang="da-DK" sz="2800" dirty="0"/>
          </a:p>
          <a:p>
            <a:pPr marL="363538" indent="-269875" eaLnBrk="1" hangingPunct="1">
              <a:defRPr/>
            </a:pPr>
            <a:endParaRPr lang="da-DK" sz="28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DA8532-930A-A859-CCA9-45246DE66AEB}"/>
              </a:ext>
            </a:extLst>
          </p:cNvPr>
          <p:cNvSpPr txBox="1"/>
          <p:nvPr/>
        </p:nvSpPr>
        <p:spPr>
          <a:xfrm>
            <a:off x="179512" y="865489"/>
            <a:ext cx="11089232" cy="6563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Virtual Exhibitions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opportunities for exhibitors and ability to view postal </a:t>
            </a:r>
          </a:p>
          <a:p>
            <a:pPr marR="0" lvl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 stationery exhibits on-line.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pportunity for judges to maintain their judging skills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AU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Examples: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AusVipex 2020 November 2020 Australia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HILAVIRTU October 2020 India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Canpex 2021 April 2021, Royal 2021 October 2021 Canada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Savpex 2021 August 2021, July 2022 South Africa 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First FIAP virtual exhibition, </a:t>
            </a:r>
            <a:r>
              <a:rPr kumimoji="0" lang="en-AU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BANGABANDHU 2021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Dec 21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400" i="1" spc="-2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A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C6EC7-8C2B-1EDA-88F5-436800C41445}"/>
              </a:ext>
            </a:extLst>
          </p:cNvPr>
          <p:cNvSpPr txBox="1"/>
          <p:nvPr/>
        </p:nvSpPr>
        <p:spPr>
          <a:xfrm>
            <a:off x="611560" y="40466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STAL </a:t>
            </a:r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TATI</a:t>
            </a:r>
            <a:r>
              <a:rPr lang="en-US" sz="28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NERY </a:t>
            </a:r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XHIBITIN</a:t>
            </a:r>
            <a:r>
              <a:rPr lang="en-US" sz="28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2020-21</a:t>
            </a:r>
            <a:r>
              <a:rPr lang="en-US" sz="2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5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0BAB695-7A5F-F4BF-428E-67C44EC30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Rarity (20 points)</a:t>
            </a:r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ACFA7333-0E73-AA05-CB08-7CDA2E417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altLang="en-US" sz="2800"/>
              <a:t>Are the best items (postal stationery types) within the area in this exhibit?</a:t>
            </a:r>
          </a:p>
          <a:p>
            <a:pPr eaLnBrk="1" hangingPunct="1"/>
            <a:r>
              <a:rPr lang="da-DK" altLang="en-US" sz="2800"/>
              <a:t>Essays and proofs, approved and rejected</a:t>
            </a:r>
          </a:p>
          <a:p>
            <a:pPr eaLnBrk="1" hangingPunct="1"/>
            <a:r>
              <a:rPr lang="da-DK" altLang="en-US" sz="2800"/>
              <a:t>Used at intended rate and with additional franking (express, registered etc)</a:t>
            </a:r>
          </a:p>
          <a:p>
            <a:pPr eaLnBrk="1" hangingPunct="1"/>
            <a:r>
              <a:rPr lang="da-DK" altLang="en-US" sz="2800"/>
              <a:t>How difficult are the items to find?</a:t>
            </a:r>
          </a:p>
          <a:p>
            <a:pPr eaLnBrk="1" hangingPunct="1"/>
            <a:r>
              <a:rPr lang="da-DK" altLang="en-US" sz="2800"/>
              <a:t>How easy will it be to duplicate the exhibit? 	</a:t>
            </a:r>
          </a:p>
          <a:p>
            <a:pPr eaLnBrk="1" hangingPunct="1"/>
            <a:r>
              <a:rPr lang="da-DK" altLang="en-US" sz="2800"/>
              <a:t>Is there philatelic produced material in the exhibit?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80F5FC3-53C0-1362-5501-646DE8D8A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Rarity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08E33636-3120-5C7D-098D-8650984A6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Usually reply cards used both ways are generally scarce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In many cases especially both used locally and abroad</a:t>
            </a:r>
          </a:p>
        </p:txBody>
      </p:sp>
      <p:pic>
        <p:nvPicPr>
          <p:cNvPr id="6" name="Billede 5" descr="Replycard.jpg">
            <a:extLst>
              <a:ext uri="{FF2B5EF4-FFF2-40B4-BE49-F238E27FC236}">
                <a16:creationId xmlns:a16="http://schemas.microsoft.com/office/drawing/2014/main" id="{6DE3AFC1-4616-9443-C4CA-1854508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3" y="1714500"/>
            <a:ext cx="3324225" cy="426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0C369A0-FFC4-D137-35DB-1170973B4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(5 points)</a:t>
            </a: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51A33E24-F325-C6FD-2506-240A1760A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06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altLang="en-US" sz="2800"/>
              <a:t>Good balance in the frames and the individual pages</a:t>
            </a:r>
          </a:p>
          <a:p>
            <a:pPr eaLnBrk="1" hangingPunct="1">
              <a:lnSpc>
                <a:spcPct val="80000"/>
              </a:lnSpc>
            </a:pPr>
            <a:r>
              <a:rPr lang="da-DK" altLang="en-US" sz="2800"/>
              <a:t>Good use of the page</a:t>
            </a:r>
          </a:p>
          <a:p>
            <a:pPr eaLnBrk="1" hangingPunct="1">
              <a:lnSpc>
                <a:spcPct val="80000"/>
              </a:lnSpc>
            </a:pPr>
            <a:r>
              <a:rPr lang="da-DK" altLang="en-US" sz="2800"/>
              <a:t>Sufficient write up</a:t>
            </a:r>
          </a:p>
          <a:p>
            <a:pPr eaLnBrk="1" hangingPunct="1">
              <a:lnSpc>
                <a:spcPct val="80000"/>
              </a:lnSpc>
            </a:pPr>
            <a:r>
              <a:rPr lang="da-DK" altLang="en-US" sz="2800"/>
              <a:t>Not too much text</a:t>
            </a:r>
          </a:p>
          <a:p>
            <a:pPr eaLnBrk="1" hangingPunct="1">
              <a:lnSpc>
                <a:spcPct val="80000"/>
              </a:lnSpc>
            </a:pPr>
            <a:r>
              <a:rPr lang="da-DK" altLang="en-US" sz="2800"/>
              <a:t>Illustrations not too dominating</a:t>
            </a:r>
          </a:p>
          <a:p>
            <a:pPr eaLnBrk="1" hangingPunct="1">
              <a:lnSpc>
                <a:spcPct val="80000"/>
              </a:lnSpc>
            </a:pPr>
            <a:r>
              <a:rPr lang="da-DK" altLang="en-US" sz="2800"/>
              <a:t>Overall impression: Not sloppy</a:t>
            </a:r>
          </a:p>
          <a:p>
            <a:pPr eaLnBrk="1" hangingPunct="1">
              <a:lnSpc>
                <a:spcPct val="80000"/>
              </a:lnSpc>
            </a:pPr>
            <a:r>
              <a:rPr lang="da-DK" altLang="en-US" sz="2800"/>
              <a:t>Variation in mounting is preferred</a:t>
            </a:r>
            <a:endParaRPr lang="en-GB" altLang="en-US" sz="2800" dirty="0"/>
          </a:p>
          <a:p>
            <a:pPr eaLnBrk="1" hangingPunct="1"/>
            <a:endParaRPr lang="en-US" altLang="en-US" sz="2800" dirty="0"/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B22B86E8-3CB2-FABE-C8DF-BFA1D9C7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40195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2.jpg">
            <a:extLst>
              <a:ext uri="{FF2B5EF4-FFF2-40B4-BE49-F238E27FC236}">
                <a16:creationId xmlns:a16="http://schemas.microsoft.com/office/drawing/2014/main" id="{E21D3136-D016-8D31-A8AF-AA39FCB3A0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3533775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460CA4-CA75-35A3-4AEA-EE20B538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in Mounting</a:t>
            </a:r>
          </a:p>
        </p:txBody>
      </p:sp>
      <p:pic>
        <p:nvPicPr>
          <p:cNvPr id="4" name="Billede 3" descr="2.jpg">
            <a:extLst>
              <a:ext uri="{FF2B5EF4-FFF2-40B4-BE49-F238E27FC236}">
                <a16:creationId xmlns:a16="http://schemas.microsoft.com/office/drawing/2014/main" id="{65948AB1-F194-253A-F9F0-C59567E85E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3" y="2571750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 descr="3a.jpg">
            <a:extLst>
              <a:ext uri="{FF2B5EF4-FFF2-40B4-BE49-F238E27FC236}">
                <a16:creationId xmlns:a16="http://schemas.microsoft.com/office/drawing/2014/main" id="{68DFB1FC-2EB2-B413-E5F7-D9DD7A0FED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88" y="2576513"/>
            <a:ext cx="671512" cy="91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lede 7" descr="3b.jpg">
            <a:extLst>
              <a:ext uri="{FF2B5EF4-FFF2-40B4-BE49-F238E27FC236}">
                <a16:creationId xmlns:a16="http://schemas.microsoft.com/office/drawing/2014/main" id="{A7A66DD4-45A9-F11E-CB79-BD1986408F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2576513"/>
            <a:ext cx="671513" cy="91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lede 8" descr="3c.jpg">
            <a:extLst>
              <a:ext uri="{FF2B5EF4-FFF2-40B4-BE49-F238E27FC236}">
                <a16:creationId xmlns:a16="http://schemas.microsoft.com/office/drawing/2014/main" id="{ABDC17BE-7CE6-43E4-FFEB-D51B131DA7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4556125"/>
            <a:ext cx="671513" cy="919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lede 9" descr="3d.jpg">
            <a:extLst>
              <a:ext uri="{FF2B5EF4-FFF2-40B4-BE49-F238E27FC236}">
                <a16:creationId xmlns:a16="http://schemas.microsoft.com/office/drawing/2014/main" id="{C7CECAF5-0907-CD8C-AC27-7AE7C9AEA3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4556125"/>
            <a:ext cx="671513" cy="919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lede 10" descr="2.jpg">
            <a:extLst>
              <a:ext uri="{FF2B5EF4-FFF2-40B4-BE49-F238E27FC236}">
                <a16:creationId xmlns:a16="http://schemas.microsoft.com/office/drawing/2014/main" id="{D424A45F-C4EB-C560-4D1F-FC3FBE1D49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8" y="2571750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Billede 13" descr="2a.jpg">
            <a:extLst>
              <a:ext uri="{FF2B5EF4-FFF2-40B4-BE49-F238E27FC236}">
                <a16:creationId xmlns:a16="http://schemas.microsoft.com/office/drawing/2014/main" id="{65C9A71D-8CE6-D877-FAA8-92B9BA7677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4556125"/>
            <a:ext cx="671513" cy="919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Billede 14" descr="2b.jpg">
            <a:extLst>
              <a:ext uri="{FF2B5EF4-FFF2-40B4-BE49-F238E27FC236}">
                <a16:creationId xmlns:a16="http://schemas.microsoft.com/office/drawing/2014/main" id="{61CA76DD-47BD-5089-B9EA-3011D68CFE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88" y="4556125"/>
            <a:ext cx="671512" cy="919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Billede 15" descr="2a.jpg">
            <a:extLst>
              <a:ext uri="{FF2B5EF4-FFF2-40B4-BE49-F238E27FC236}">
                <a16:creationId xmlns:a16="http://schemas.microsoft.com/office/drawing/2014/main" id="{88516B86-0F85-7A2E-1CFF-B583E8FF71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3538538"/>
            <a:ext cx="671513" cy="91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lede 16" descr="2b.jpg">
            <a:extLst>
              <a:ext uri="{FF2B5EF4-FFF2-40B4-BE49-F238E27FC236}">
                <a16:creationId xmlns:a16="http://schemas.microsoft.com/office/drawing/2014/main" id="{83FAA2F4-6A93-3E3E-D3BC-7AC3D3D38C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538538"/>
            <a:ext cx="671513" cy="91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Billede 17" descr="2.jpg">
            <a:extLst>
              <a:ext uri="{FF2B5EF4-FFF2-40B4-BE49-F238E27FC236}">
                <a16:creationId xmlns:a16="http://schemas.microsoft.com/office/drawing/2014/main" id="{9E177583-DB59-D9D0-848C-86CB50DDF2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25" y="3533775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 descr="2a.jpg">
            <a:extLst>
              <a:ext uri="{FF2B5EF4-FFF2-40B4-BE49-F238E27FC236}">
                <a16:creationId xmlns:a16="http://schemas.microsoft.com/office/drawing/2014/main" id="{C176C5CB-1A40-405E-FDD6-E650884C5B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1628775"/>
            <a:ext cx="671513" cy="919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lede 5" descr="2b.jpg">
            <a:extLst>
              <a:ext uri="{FF2B5EF4-FFF2-40B4-BE49-F238E27FC236}">
                <a16:creationId xmlns:a16="http://schemas.microsoft.com/office/drawing/2014/main" id="{9686C728-EA32-FDE3-4487-FBE06A3914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652588"/>
            <a:ext cx="671513" cy="91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lede 11" descr="2a.jpg">
            <a:extLst>
              <a:ext uri="{FF2B5EF4-FFF2-40B4-BE49-F238E27FC236}">
                <a16:creationId xmlns:a16="http://schemas.microsoft.com/office/drawing/2014/main" id="{4B3127A4-46AC-BEFF-6B63-EEB8956B2C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88" y="1652588"/>
            <a:ext cx="671512" cy="91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lede 12" descr="2b.jpg">
            <a:extLst>
              <a:ext uri="{FF2B5EF4-FFF2-40B4-BE49-F238E27FC236}">
                <a16:creationId xmlns:a16="http://schemas.microsoft.com/office/drawing/2014/main" id="{27FAF2C5-6CD5-3E09-A781-5B13F4D224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1652588"/>
            <a:ext cx="671513" cy="919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Billede 19" descr="2.jpg">
            <a:extLst>
              <a:ext uri="{FF2B5EF4-FFF2-40B4-BE49-F238E27FC236}">
                <a16:creationId xmlns:a16="http://schemas.microsoft.com/office/drawing/2014/main" id="{C8FCBCE0-EB00-4B85-6537-D96AB2D4F0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3" y="1643063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Billede 20" descr="2.jpg">
            <a:extLst>
              <a:ext uri="{FF2B5EF4-FFF2-40B4-BE49-F238E27FC236}">
                <a16:creationId xmlns:a16="http://schemas.microsoft.com/office/drawing/2014/main" id="{28671CD0-F01A-40CD-0E33-8D513C495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8" y="1643063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Billede 21" descr="2.jpg">
            <a:extLst>
              <a:ext uri="{FF2B5EF4-FFF2-40B4-BE49-F238E27FC236}">
                <a16:creationId xmlns:a16="http://schemas.microsoft.com/office/drawing/2014/main" id="{7267BB7C-8C5C-B00F-5283-614F66D507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63" y="1643063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lede 22" descr="2.jpg">
            <a:extLst>
              <a:ext uri="{FF2B5EF4-FFF2-40B4-BE49-F238E27FC236}">
                <a16:creationId xmlns:a16="http://schemas.microsoft.com/office/drawing/2014/main" id="{2334B18F-C23F-D5BB-DFCF-DBF9CFE2FB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0" y="1643063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illede 23" descr="2.jpg">
            <a:extLst>
              <a:ext uri="{FF2B5EF4-FFF2-40B4-BE49-F238E27FC236}">
                <a16:creationId xmlns:a16="http://schemas.microsoft.com/office/drawing/2014/main" id="{C8E75DEE-AB79-4FA5-F4A5-12D8313256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2603500"/>
            <a:ext cx="679450" cy="92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Billede 24" descr="2.jpg">
            <a:extLst>
              <a:ext uri="{FF2B5EF4-FFF2-40B4-BE49-F238E27FC236}">
                <a16:creationId xmlns:a16="http://schemas.microsoft.com/office/drawing/2014/main" id="{6308387A-A481-8C73-8A12-EC0A7461A11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2603500"/>
            <a:ext cx="679450" cy="92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Billede 25" descr="2.jpg">
            <a:extLst>
              <a:ext uri="{FF2B5EF4-FFF2-40B4-BE49-F238E27FC236}">
                <a16:creationId xmlns:a16="http://schemas.microsoft.com/office/drawing/2014/main" id="{B47E47C2-9089-8AE2-C053-0B71C1D062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3" y="2603500"/>
            <a:ext cx="679450" cy="92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Billede 26" descr="2.jpg">
            <a:extLst>
              <a:ext uri="{FF2B5EF4-FFF2-40B4-BE49-F238E27FC236}">
                <a16:creationId xmlns:a16="http://schemas.microsoft.com/office/drawing/2014/main" id="{1B119EF7-AE69-5C41-9212-B4845E85D9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3" y="2603500"/>
            <a:ext cx="681037" cy="925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Billede 27" descr="2.jpg">
            <a:extLst>
              <a:ext uri="{FF2B5EF4-FFF2-40B4-BE49-F238E27FC236}">
                <a16:creationId xmlns:a16="http://schemas.microsoft.com/office/drawing/2014/main" id="{2620A1FA-ECBB-E6C3-00C6-004E2DFE2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3573463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Billede 28" descr="2.jpg">
            <a:extLst>
              <a:ext uri="{FF2B5EF4-FFF2-40B4-BE49-F238E27FC236}">
                <a16:creationId xmlns:a16="http://schemas.microsoft.com/office/drawing/2014/main" id="{4ED26046-5EE1-BF8D-5A0C-55F500534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73463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Billede 29" descr="2.jpg">
            <a:extLst>
              <a:ext uri="{FF2B5EF4-FFF2-40B4-BE49-F238E27FC236}">
                <a16:creationId xmlns:a16="http://schemas.microsoft.com/office/drawing/2014/main" id="{9091C526-E45A-CE33-775F-E5C8830DFD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3573463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Billede 30" descr="2.jpg">
            <a:extLst>
              <a:ext uri="{FF2B5EF4-FFF2-40B4-BE49-F238E27FC236}">
                <a16:creationId xmlns:a16="http://schemas.microsoft.com/office/drawing/2014/main" id="{ED6227F1-5CFD-BE0C-D753-A78649388B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3" y="3573463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Billede 31" descr="2.jpg">
            <a:extLst>
              <a:ext uri="{FF2B5EF4-FFF2-40B4-BE49-F238E27FC236}">
                <a16:creationId xmlns:a16="http://schemas.microsoft.com/office/drawing/2014/main" id="{C26F2161-F221-EBBF-5C81-0D1578CAA1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4573588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Billede 32" descr="2.jpg">
            <a:extLst>
              <a:ext uri="{FF2B5EF4-FFF2-40B4-BE49-F238E27FC236}">
                <a16:creationId xmlns:a16="http://schemas.microsoft.com/office/drawing/2014/main" id="{58D48C2B-EA4E-CCFE-9744-7D87789B9B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4573588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Billede 33" descr="2.jpg">
            <a:extLst>
              <a:ext uri="{FF2B5EF4-FFF2-40B4-BE49-F238E27FC236}">
                <a16:creationId xmlns:a16="http://schemas.microsoft.com/office/drawing/2014/main" id="{FB67E27E-9CCC-6062-A143-37E712A296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25" y="4573588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Billede 34" descr="2.jpg">
            <a:extLst>
              <a:ext uri="{FF2B5EF4-FFF2-40B4-BE49-F238E27FC236}">
                <a16:creationId xmlns:a16="http://schemas.microsoft.com/office/drawing/2014/main" id="{8BF0E4C1-F694-3DE6-FAB1-E725B6695B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3" y="4573588"/>
            <a:ext cx="67945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75" name="Pladsholder til indhold 5">
            <a:extLst>
              <a:ext uri="{FF2B5EF4-FFF2-40B4-BE49-F238E27FC236}">
                <a16:creationId xmlns:a16="http://schemas.microsoft.com/office/drawing/2014/main" id="{681D6D81-DB1A-8D73-08B8-70474F7AAD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5661025"/>
            <a:ext cx="7858125" cy="6254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dirty="0"/>
              <a:t>It is easy to make variation in the mounting</a:t>
            </a:r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3E9A89D5-DA03-89B2-786A-28FC88BBF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Mounting Large Items</a:t>
            </a:r>
          </a:p>
        </p:txBody>
      </p:sp>
      <p:sp>
        <p:nvSpPr>
          <p:cNvPr id="62467" name="Pladsholder til indhold 5">
            <a:extLst>
              <a:ext uri="{FF2B5EF4-FFF2-40B4-BE49-F238E27FC236}">
                <a16:creationId xmlns:a16="http://schemas.microsoft.com/office/drawing/2014/main" id="{C3D75C6D-6AA5-84B0-70A3-83151977AA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600200"/>
            <a:ext cx="3286125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/>
              <a:t>Mounting large items can be a challenge 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Especially registered covers and wrappers can be oversized</a:t>
            </a:r>
          </a:p>
          <a:p>
            <a:pPr marL="0" indent="0">
              <a:buFontTx/>
              <a:buNone/>
            </a:pPr>
            <a:endParaRPr lang="en-US" altLang="en-US" sz="2800" dirty="0"/>
          </a:p>
          <a:p>
            <a:pPr marL="0" indent="0" algn="r">
              <a:buFontTx/>
              <a:buNone/>
            </a:pPr>
            <a:endParaRPr lang="en-US" altLang="en-US" sz="1600" dirty="0"/>
          </a:p>
          <a:p>
            <a:pPr marL="0" indent="0" algn="r">
              <a:buFontTx/>
              <a:buNone/>
            </a:pPr>
            <a:br>
              <a:rPr lang="en-US" altLang="en-US" sz="1600" dirty="0"/>
            </a:br>
            <a:r>
              <a:rPr lang="en-US" altLang="en-US" sz="1600" dirty="0"/>
              <a:t>(Size K envelope)</a:t>
            </a:r>
            <a:endParaRPr lang="en-US" altLang="en-US" dirty="0"/>
          </a:p>
        </p:txBody>
      </p:sp>
      <p:pic>
        <p:nvPicPr>
          <p:cNvPr id="6" name="Billede 5" descr="Exhibit1.jpg">
            <a:extLst>
              <a:ext uri="{FF2B5EF4-FFF2-40B4-BE49-F238E27FC236}">
                <a16:creationId xmlns:a16="http://schemas.microsoft.com/office/drawing/2014/main" id="{995609B3-2348-4F6B-DDF2-5B30D6855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1628775"/>
            <a:ext cx="5238750" cy="4514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129FC64-1CA1-F48F-4610-19E60BE82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or Discussion?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37283-BF77-5846-8669-4C6FF646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Today’s</a:t>
            </a:r>
            <a:r>
              <a:rPr lang="da-DK" dirty="0"/>
              <a:t> 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B19F98-F70D-FC45-B7A3-C0F7CEC8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Registration of Delegates </a:t>
            </a:r>
          </a:p>
          <a:p>
            <a:r>
              <a:rPr lang="da-DK" dirty="0">
                <a:latin typeface="Times New Roman" panose="02020603050405020304" pitchFamily="18" charset="0"/>
              </a:rPr>
              <a:t>Report from the Postal Stationery Commission Bureau</a:t>
            </a:r>
          </a:p>
          <a:p>
            <a:r>
              <a:rPr lang="en-US" dirty="0">
                <a:latin typeface="Times New Roman" panose="02020603050405020304" pitchFamily="18" charset="0"/>
              </a:rPr>
              <a:t>Postal Stationery: The Good, The Bad and The Ugly - Glen Stafford </a:t>
            </a:r>
            <a:endParaRPr lang="da-DK" dirty="0"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Election of the Bureau </a:t>
            </a:r>
            <a:r>
              <a:rPr lang="en-US" dirty="0">
                <a:latin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Reinaldo Macedo</a:t>
            </a:r>
            <a:br>
              <a:rPr lang="en-US" dirty="0">
                <a:latin typeface="Times New Roman" panose="02020603050405020304" pitchFamily="18" charset="0"/>
              </a:rPr>
            </a:br>
            <a:endParaRPr lang="da-DK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531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FB3F56-C140-8F55-1CDE-5B78D84613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54835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33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F1CB2F-336F-D0C4-DEFC-EC776CED457B}"/>
              </a:ext>
            </a:extLst>
          </p:cNvPr>
          <p:cNvSpPr txBox="1"/>
          <p:nvPr/>
        </p:nvSpPr>
        <p:spPr>
          <a:xfrm>
            <a:off x="0" y="-387424"/>
            <a:ext cx="8676456" cy="601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VIRTUAL JUDGING</a:t>
            </a:r>
            <a:endParaRPr lang="en-US" sz="28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consensus approach to judging can be achieved 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Zoom team meetings and Zoom Jury meetings enabled consensus approach with Zoom enabling exhibits to be ‘shared’ during the meetings and considered by the team or the whole Jury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Zoom a useful tool for judging and for providing feedback to exhibitors while acknowledging that some exhibitors may not have had the necessary equipment to participate in feedback sessions.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3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2AB2-947E-D6A8-C01F-C3CAC1E4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sz="44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44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STAL </a:t>
            </a:r>
            <a:r>
              <a:rPr lang="en-US" sz="44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TATI</a:t>
            </a:r>
            <a:r>
              <a:rPr lang="en-US" sz="44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NERY </a:t>
            </a:r>
            <a:r>
              <a:rPr lang="en-US" sz="44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XHIBITIN</a:t>
            </a:r>
            <a:r>
              <a:rPr lang="en-US" sz="4400" b="1" spc="5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1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sz="4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103DC-F213-A4A5-63AD-8A00839E1C6D}"/>
              </a:ext>
            </a:extLst>
          </p:cNvPr>
          <p:cNvSpPr txBox="1"/>
          <p:nvPr/>
        </p:nvSpPr>
        <p:spPr>
          <a:xfrm>
            <a:off x="189856" y="1556792"/>
            <a:ext cx="8496944" cy="416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AU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Some challenges and restrictions still remain but FIP exhibitions</a:t>
            </a:r>
            <a:r>
              <a:rPr lang="en-AU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 2022</a:t>
            </a:r>
            <a:r>
              <a:rPr lang="en-AU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London 2022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HUNFILEX 2022 (no postal stationery class)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Helvetia 2022 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Indonesia 2022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Cape Town 2022 (November)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134C3-DA4B-A440-B3C8-71B8D6DE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" y="274638"/>
            <a:ext cx="8507288" cy="1143000"/>
          </a:xfrm>
        </p:spPr>
        <p:txBody>
          <a:bodyPr/>
          <a:lstStyle/>
          <a:p>
            <a:r>
              <a:rPr lang="da-DK" dirty="0"/>
              <a:t>Commission Projects 2016-2020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77DC819-C4F2-9A43-B41A-96C1EF86B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07249"/>
              </p:ext>
            </p:extLst>
          </p:nvPr>
        </p:nvGraphicFramePr>
        <p:xfrm>
          <a:off x="1763688" y="1455262"/>
          <a:ext cx="5760640" cy="469596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85760511"/>
                    </a:ext>
                  </a:extLst>
                </a:gridCol>
              </a:tblGrid>
              <a:tr h="74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Project 1: Newsletters </a:t>
                      </a:r>
                      <a:endParaRPr lang="da-DK" sz="1000" dirty="0">
                        <a:effectLst/>
                      </a:endParaRPr>
                    </a:p>
                    <a:p>
                      <a:pPr marL="45021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 will continue to issue our commission newsletter with information on exhibition results, articles on exhibiting etc. The Newsletter will be issued twice a year </a:t>
                      </a:r>
                    </a:p>
                    <a:p>
                      <a:pPr marL="450215">
                        <a:spcAft>
                          <a:spcPts val="0"/>
                        </a:spcAft>
                      </a:pPr>
                      <a:endParaRPr lang="da-D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1988236137"/>
                  </a:ext>
                </a:extLst>
              </a:tr>
              <a:tr h="74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Project 2: Videos on YouTube</a:t>
                      </a:r>
                      <a:endParaRPr lang="da-DK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 will make one or more videos of seminars or other information about postal stationery exhibiting and publish it in YouTube</a:t>
                      </a:r>
                      <a:endParaRPr lang="da-D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2860906812"/>
                  </a:ext>
                </a:extLst>
              </a:tr>
              <a:tr h="74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Project 3: Commission Facebook page</a:t>
                      </a:r>
                      <a:endParaRPr lang="da-DK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 will make a Facebook page for the commission and open up for dialogue between exhibitors, jurors and the commission</a:t>
                      </a:r>
                      <a:endParaRPr lang="da-D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3106894670"/>
                  </a:ext>
                </a:extLst>
              </a:tr>
              <a:tr h="1101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Project 4: Commission Website Update</a:t>
                      </a:r>
                      <a:endParaRPr lang="da-DK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commission website needs an update with a new lay-out.</a:t>
                      </a:r>
                      <a:endParaRPr lang="da-DK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945515" algn="l"/>
                        </a:tabLst>
                      </a:pPr>
                      <a:r>
                        <a:rPr lang="en-US" sz="1200" dirty="0">
                          <a:effectLst/>
                        </a:rPr>
                        <a:t>	</a:t>
                      </a:r>
                      <a:endParaRPr lang="da-DK" sz="10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content will be converted to the new website, while the overview and navigation will become easier.</a:t>
                      </a:r>
                      <a:endParaRPr lang="da-D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3172879783"/>
                  </a:ext>
                </a:extLst>
              </a:tr>
              <a:tr h="1191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Project 5: Seminars &amp; New Presentations</a:t>
                      </a:r>
                      <a:endParaRPr lang="da-DK" sz="1000" dirty="0">
                        <a:effectLst/>
                      </a:endParaRPr>
                    </a:p>
                    <a:p>
                      <a:pPr marL="45021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 will develop a new version of the general presentation on judging postal stationery. </a:t>
                      </a:r>
                      <a:endParaRPr lang="da-DK" sz="1000" dirty="0">
                        <a:effectLst/>
                      </a:endParaRPr>
                    </a:p>
                    <a:p>
                      <a:pPr marL="450215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da-DK" sz="1000" dirty="0">
                        <a:effectLst/>
                      </a:endParaRPr>
                    </a:p>
                    <a:p>
                      <a:pPr marL="45021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 will also develop new supplementary presentations about special areas within exhibiting and judging postal stationery</a:t>
                      </a:r>
                      <a:endParaRPr lang="da-DK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314867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26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ADCA8-9A6C-DF4A-8D23-FFABF5C7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Commission</a:t>
            </a:r>
            <a:r>
              <a:rPr lang="da-DK" dirty="0"/>
              <a:t> </a:t>
            </a:r>
            <a:r>
              <a:rPr lang="da-DK" dirty="0" err="1"/>
              <a:t>Newsletter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B8EC28-10CF-864E-AB94-DE174AFA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continue</a:t>
            </a:r>
            <a:r>
              <a:rPr lang="da-DK" dirty="0"/>
              <a:t> to send out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newsletters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 (</a:t>
            </a:r>
            <a:r>
              <a:rPr lang="da-DK" dirty="0" err="1"/>
              <a:t>January</a:t>
            </a:r>
            <a:r>
              <a:rPr lang="da-DK" dirty="0"/>
              <a:t> and August) – </a:t>
            </a:r>
            <a:r>
              <a:rPr lang="da-DK" dirty="0" err="1"/>
              <a:t>each</a:t>
            </a:r>
            <a:r>
              <a:rPr lang="da-DK" dirty="0"/>
              <a:t> of 24-32 pages</a:t>
            </a:r>
          </a:p>
          <a:p>
            <a:r>
              <a:rPr lang="da-DK" dirty="0"/>
              <a:t>Delegates: Please send details of PS activities in your country at least once a year</a:t>
            </a: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like</a:t>
            </a:r>
            <a:r>
              <a:rPr lang="da-DK" dirty="0"/>
              <a:t> to have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substantial</a:t>
            </a:r>
            <a:r>
              <a:rPr lang="da-DK" dirty="0"/>
              <a:t> </a:t>
            </a:r>
            <a:r>
              <a:rPr lang="da-DK" dirty="0" err="1"/>
              <a:t>article</a:t>
            </a:r>
            <a:r>
              <a:rPr lang="da-DK" dirty="0"/>
              <a:t> with research </a:t>
            </a:r>
            <a:r>
              <a:rPr lang="da-DK" dirty="0" err="1"/>
              <a:t>findings</a:t>
            </a:r>
            <a:r>
              <a:rPr lang="da-DK" dirty="0"/>
              <a:t> on PS in </a:t>
            </a:r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newsletter</a:t>
            </a:r>
            <a:r>
              <a:rPr lang="da-DK" dirty="0"/>
              <a:t>. </a:t>
            </a:r>
            <a:r>
              <a:rPr lang="da-DK" dirty="0" err="1"/>
              <a:t>Please</a:t>
            </a:r>
            <a:r>
              <a:rPr lang="da-DK" dirty="0"/>
              <a:t> send in </a:t>
            </a:r>
            <a:r>
              <a:rPr lang="da-DK" dirty="0" err="1"/>
              <a:t>articles</a:t>
            </a:r>
            <a:r>
              <a:rPr lang="da-DK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744144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7143</TotalTime>
  <Words>2389</Words>
  <Application>Microsoft Office PowerPoint</Application>
  <PresentationFormat>On-screen Show (4:3)</PresentationFormat>
  <Paragraphs>335</Paragraphs>
  <Slides>57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Times New Roman</vt:lpstr>
      <vt:lpstr>Wingdings</vt:lpstr>
      <vt:lpstr>Standarddesign</vt:lpstr>
      <vt:lpstr>1_Standarddesign</vt:lpstr>
      <vt:lpstr>Welcome to the  Commission Meeting 2022</vt:lpstr>
      <vt:lpstr>Today’s Agenda</vt:lpstr>
      <vt:lpstr>Report from the  Postal Stationery Commission Bureau</vt:lpstr>
      <vt:lpstr>PowerPoint Presentation</vt:lpstr>
      <vt:lpstr>PowerPoint Presentation</vt:lpstr>
      <vt:lpstr>PowerPoint Presentation</vt:lpstr>
      <vt:lpstr>POSTAL STATIONERY EXHIBITING 2022  </vt:lpstr>
      <vt:lpstr>Commission Projects 2016-2020</vt:lpstr>
      <vt:lpstr>Commission Newsletter</vt:lpstr>
      <vt:lpstr>PowerPoint Presentation</vt:lpstr>
      <vt:lpstr>PowerPoint Presentation</vt:lpstr>
      <vt:lpstr>Commission Facebook Page</vt:lpstr>
      <vt:lpstr>Commission Webpage</vt:lpstr>
      <vt:lpstr>PowerPoint Presentation</vt:lpstr>
      <vt:lpstr>The Present</vt:lpstr>
      <vt:lpstr>Postal Stationery Exhibits</vt:lpstr>
      <vt:lpstr>Exhibitions with a Postal Stationery Class</vt:lpstr>
      <vt:lpstr>Update of FIP Guidelines</vt:lpstr>
      <vt:lpstr>Update of FIP Guidelines</vt:lpstr>
      <vt:lpstr>Questions?     </vt:lpstr>
      <vt:lpstr>Today’s Agenda</vt:lpstr>
      <vt:lpstr>Postal Stationery The Good, The Bad and The Ugly</vt:lpstr>
      <vt:lpstr>PowerPoint Presentation</vt:lpstr>
      <vt:lpstr>The Good – Gold (90pts)</vt:lpstr>
      <vt:lpstr>The Bad – Vermeil (83 pts)</vt:lpstr>
      <vt:lpstr>The Ugly – Silver Bronze (69pts)</vt:lpstr>
      <vt:lpstr>The Definition of Postal Stationery</vt:lpstr>
      <vt:lpstr>The Good</vt:lpstr>
      <vt:lpstr>The Good</vt:lpstr>
      <vt:lpstr>The Bad</vt:lpstr>
      <vt:lpstr>The Ugly</vt:lpstr>
      <vt:lpstr>Essays, Proofs and Specimens</vt:lpstr>
      <vt:lpstr>Specimens</vt:lpstr>
      <vt:lpstr>Used and/or Unused?</vt:lpstr>
      <vt:lpstr>Defining the Exhibit Purpose</vt:lpstr>
      <vt:lpstr>Defining the Exhibit Scope</vt:lpstr>
      <vt:lpstr>Purpose and Scope "Traditional" vs. "Postal Historic" Postal Stationery Exhibits</vt:lpstr>
      <vt:lpstr>The Judging Criteria</vt:lpstr>
      <vt:lpstr>Treatment (20 points)</vt:lpstr>
      <vt:lpstr>Treatment - The Good The Introduction Page</vt:lpstr>
      <vt:lpstr>Treatment - Bad  The Introduction Page</vt:lpstr>
      <vt:lpstr>Treatment - Ugly  The Introduction Page</vt:lpstr>
      <vt:lpstr>Treatment – The Good Description of the Items in the Exhibit</vt:lpstr>
      <vt:lpstr>Treatment – The Good Description of the Items in the Exhibit</vt:lpstr>
      <vt:lpstr>Treatment – The Bad Description of the Items in the Exhibit</vt:lpstr>
      <vt:lpstr>Treatment – The Ugly Description of the Items in the Exhibit</vt:lpstr>
      <vt:lpstr>Philatelic Importance (10 points)</vt:lpstr>
      <vt:lpstr>Knowledge, Personal Study and Research (35 points)</vt:lpstr>
      <vt:lpstr>Condition (10 points)</vt:lpstr>
      <vt:lpstr>Rarity (20 points)</vt:lpstr>
      <vt:lpstr>Rarity</vt:lpstr>
      <vt:lpstr>Presentation (5 points)</vt:lpstr>
      <vt:lpstr>Variation in Mounting</vt:lpstr>
      <vt:lpstr>Mounting Large Items</vt:lpstr>
      <vt:lpstr>Questions or Discussion?    Thank you.</vt:lpstr>
      <vt:lpstr>Today’s 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Exhibiting and Judging Postal Stationery</dc:title>
  <dc:creator>Lars Engelbrecht</dc:creator>
  <cp:lastModifiedBy>Ian McMahon</cp:lastModifiedBy>
  <cp:revision>201</cp:revision>
  <cp:lastPrinted>2022-07-29T01:45:01Z</cp:lastPrinted>
  <dcterms:created xsi:type="dcterms:W3CDTF">2008-08-03T08:09:50Z</dcterms:created>
  <dcterms:modified xsi:type="dcterms:W3CDTF">2022-07-31T04:38:09Z</dcterms:modified>
</cp:coreProperties>
</file>